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
      <p:font typeface="Montserrat"/>
      <p:regular r:id="rId24"/>
      <p:bold r:id="rId25"/>
      <p:italic r:id="rId26"/>
      <p:boldItalic r:id="rId27"/>
    </p:embeddedFont>
    <p:embeddedFont>
      <p:font typeface="Alfa Slab One"/>
      <p:regular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Jakub Brzosk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Montserrat-regular.fntdata"/><Relationship Id="rId23"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AlfaSlabOne-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8-05-03T14:19:54.919">
    <p:pos x="6000" y="0"/>
    <p:text>Add how the process goes like here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 name="Shape 52"/>
        <p:cNvGrpSpPr/>
        <p:nvPr/>
      </p:nvGrpSpPr>
      <p:grpSpPr>
        <a:xfrm>
          <a:off x="0" y="0"/>
          <a:ext cx="0" cy="0"/>
          <a:chOff x="0" y="0"/>
          <a:chExt cx="0" cy="0"/>
        </a:xfrm>
      </p:grpSpPr>
      <p:sp>
        <p:nvSpPr>
          <p:cNvPr id="53" name="Shape 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 name="Shape 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Hello Everyone, thank you for coming here today,</a:t>
            </a:r>
            <a:endParaRPr/>
          </a:p>
          <a:p>
            <a:pPr indent="-298450" lvl="0" marL="457200" rtl="0">
              <a:spcBef>
                <a:spcPts val="0"/>
              </a:spcBef>
              <a:spcAft>
                <a:spcPts val="0"/>
              </a:spcAft>
              <a:buSzPts val="1100"/>
              <a:buChar char="-"/>
            </a:pPr>
            <a:r>
              <a:rPr lang="en-GB"/>
              <a:t>We are team 32 and we would like to present you our start-up, IoTubes, developed in collaboration with the company CKJ Steel.</a:t>
            </a:r>
            <a:endParaRPr/>
          </a:p>
          <a:p>
            <a:pPr indent="-298450" lvl="0" marL="457200" rtl="0">
              <a:spcBef>
                <a:spcPts val="0"/>
              </a:spcBef>
              <a:spcAft>
                <a:spcPts val="0"/>
              </a:spcAft>
              <a:buSzPts val="1100"/>
              <a:buChar char="-"/>
            </a:pPr>
            <a:r>
              <a:rPr lang="en-GB"/>
              <a:t>IoTubes brings more Digitalization in areas of the Pharmaceutical Sector, following the dream of the Industry 4.0 concept.</a:t>
            </a:r>
            <a:endParaRPr/>
          </a:p>
          <a:p>
            <a:pPr indent="-298450" lvl="0" marL="457200" rtl="0">
              <a:spcBef>
                <a:spcPts val="0"/>
              </a:spcBef>
              <a:spcAft>
                <a:spcPts val="0"/>
              </a:spcAft>
              <a:buSzPts val="1100"/>
              <a:buChar char="-"/>
            </a:pPr>
            <a:r>
              <a:rPr lang="en-GB"/>
              <a:t>We provide machines with sensors and intelligence, and we provide our customers with an IoT ecosystem which implements various services that we will talk about later.</a:t>
            </a:r>
            <a:endParaRPr/>
          </a:p>
          <a:p>
            <a:pPr indent="-298450" lvl="0" marL="457200" rtl="0">
              <a:spcBef>
                <a:spcPts val="0"/>
              </a:spcBef>
              <a:spcAft>
                <a:spcPts val="0"/>
              </a:spcAft>
              <a:buSzPts val="1100"/>
              <a:buChar char="-"/>
            </a:pPr>
            <a:r>
              <a:rPr lang="en-GB"/>
              <a:t>Lets focus on the specific situation that we have at hand: </a:t>
            </a:r>
            <a:endParaRPr/>
          </a:p>
          <a:p>
            <a:pPr indent="0" lvl="0" marL="0" rtl="0">
              <a:spcBef>
                <a:spcPts val="0"/>
              </a:spcBef>
              <a:spcAft>
                <a:spcPts val="0"/>
              </a:spcAft>
              <a:buNone/>
            </a:pPr>
            <a:r>
              <a:t/>
            </a:r>
            <a:endParaRPr/>
          </a:p>
          <a:p>
            <a:pPr indent="-298450" lvl="0" marL="457200" rtl="0">
              <a:spcBef>
                <a:spcPts val="0"/>
              </a:spcBef>
              <a:spcAft>
                <a:spcPts val="0"/>
              </a:spcAft>
              <a:buSzPts val="1100"/>
              <a:buChar char="-"/>
            </a:pPr>
            <a:r>
              <a:rPr lang="en-GB"/>
              <a:t>No need to present the team members, there is a slide for that later if we have time</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Shape 17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4" name="Shape 17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IoTubes team is composed by 5 students, 4 of which are engineers from DTU and a Bussiness man from CBS. </a:t>
            </a:r>
            <a:endParaRPr/>
          </a:p>
          <a:p>
            <a:pPr indent="0" lvl="0" marL="0">
              <a:spcBef>
                <a:spcPts val="0"/>
              </a:spcBef>
              <a:spcAft>
                <a:spcPts val="0"/>
              </a:spcAft>
              <a:buNone/>
            </a:pPr>
            <a:r>
              <a:rPr lang="en-GB"/>
              <a:t>Together we gather all the </a:t>
            </a:r>
            <a:r>
              <a:rPr lang="en-GB"/>
              <a:t>necessary</a:t>
            </a:r>
            <a:r>
              <a:rPr lang="en-GB"/>
              <a:t> technical and </a:t>
            </a:r>
            <a:r>
              <a:rPr lang="en-GB"/>
              <a:t>professional</a:t>
            </a:r>
            <a:r>
              <a:rPr lang="en-GB"/>
              <a:t>, hard and soft skill required for building a start up such as IoTubes. </a:t>
            </a:r>
            <a:endParaRPr/>
          </a:p>
          <a:p>
            <a:pPr indent="0" lvl="0" marL="0">
              <a:spcBef>
                <a:spcPts val="0"/>
              </a:spcBef>
              <a:spcAft>
                <a:spcPts val="0"/>
              </a:spcAft>
              <a:buNone/>
            </a:pPr>
            <a:r>
              <a:rPr lang="en-GB"/>
              <a:t>Of Course we could not have made it without or partners from CKJ Carsten and Lars who supported us and gave us a great starting point for the project.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Shape 1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4" name="Shape 18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We </a:t>
            </a:r>
            <a:r>
              <a:rPr lang="en-GB"/>
              <a:t>tackled</a:t>
            </a:r>
            <a:r>
              <a:rPr lang="en-GB"/>
              <a:t> the project from different angles:</a:t>
            </a:r>
            <a:endParaRPr/>
          </a:p>
          <a:p>
            <a:pPr indent="-298450" lvl="0" marL="457200" rtl="0">
              <a:spcBef>
                <a:spcPts val="0"/>
              </a:spcBef>
              <a:spcAft>
                <a:spcPts val="0"/>
              </a:spcAft>
              <a:buSzPts val="1100"/>
              <a:buChar char="●"/>
            </a:pPr>
            <a:r>
              <a:rPr lang="en-GB"/>
              <a:t>Since promotion is essential for </a:t>
            </a:r>
            <a:r>
              <a:rPr lang="en-GB"/>
              <a:t>introducing</a:t>
            </a:r>
            <a:r>
              <a:rPr lang="en-GB"/>
              <a:t> a new product, we created a commercial website iotubes.dk with a modern Look&amp;Feel in order to attract possible customers.</a:t>
            </a:r>
            <a:endParaRPr/>
          </a:p>
          <a:p>
            <a:pPr indent="-298450" lvl="0" marL="457200" rtl="0">
              <a:spcBef>
                <a:spcPts val="0"/>
              </a:spcBef>
              <a:spcAft>
                <a:spcPts val="0"/>
              </a:spcAft>
              <a:buSzPts val="1100"/>
              <a:buChar char="●"/>
            </a:pPr>
            <a:r>
              <a:rPr lang="en-GB"/>
              <a:t>We wanted to add Digitalization to the machine so we created a flyer and post in several channels to get a new member with IT skills, Christoffer ! </a:t>
            </a:r>
            <a:endParaRPr/>
          </a:p>
          <a:p>
            <a:pPr indent="-298450" lvl="0" marL="457200" rtl="0">
              <a:spcBef>
                <a:spcPts val="0"/>
              </a:spcBef>
              <a:spcAft>
                <a:spcPts val="0"/>
              </a:spcAft>
              <a:buSzPts val="1100"/>
              <a:buChar char="●"/>
            </a:pPr>
            <a:r>
              <a:rPr lang="en-GB"/>
              <a:t>Since we could not have access to the machine to get the data. We bought Arduino and PH sensor (which the original machine does not have) to build a simulation system that we can use any time. </a:t>
            </a:r>
            <a:endParaRPr/>
          </a:p>
          <a:p>
            <a:pPr indent="-298450" lvl="0" marL="457200" rtl="0">
              <a:spcBef>
                <a:spcPts val="0"/>
              </a:spcBef>
              <a:spcAft>
                <a:spcPts val="0"/>
              </a:spcAft>
              <a:buSzPts val="1100"/>
              <a:buChar char="●"/>
            </a:pPr>
            <a:r>
              <a:rPr lang="en-GB"/>
              <a:t>We developed an IoT solution in Python Flask + SQL to upload the data to the Cloud and further process it and visualize it</a:t>
            </a:r>
            <a:endParaRPr/>
          </a:p>
          <a:p>
            <a:pPr indent="-298450" lvl="0" marL="457200" rtl="0">
              <a:spcBef>
                <a:spcPts val="0"/>
              </a:spcBef>
              <a:spcAft>
                <a:spcPts val="0"/>
              </a:spcAft>
              <a:buSzPts val="1100"/>
              <a:buChar char="●"/>
            </a:pPr>
            <a:r>
              <a:rPr lang="en-GB"/>
              <a:t>Since we were not provided with any previous market research, we wanted to really improve on that and we contacted 50+ stakeholders, and met Face to Face with 29 of them, out of which we have a potential client, Novozymes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400"/>
              <a:t>Of course within the time boundaries, budget and human resources that we had in this Course we could not develop everything we would like to.</a:t>
            </a:r>
            <a:endParaRPr sz="1400"/>
          </a:p>
          <a:p>
            <a:pPr indent="0" lvl="0" marL="0">
              <a:spcBef>
                <a:spcPts val="0"/>
              </a:spcBef>
              <a:spcAft>
                <a:spcPts val="0"/>
              </a:spcAft>
              <a:buNone/>
            </a:pPr>
            <a:r>
              <a:rPr lang="en-GB" sz="1400"/>
              <a:t>Among the things we would like to we have:</a:t>
            </a:r>
            <a:endParaRPr sz="1400"/>
          </a:p>
          <a:p>
            <a:pPr indent="-317500" lvl="0" marL="457200" rtl="0">
              <a:spcBef>
                <a:spcPts val="0"/>
              </a:spcBef>
              <a:spcAft>
                <a:spcPts val="0"/>
              </a:spcAft>
              <a:buSzPts val="1400"/>
              <a:buChar char="●"/>
            </a:pPr>
            <a:r>
              <a:rPr lang="en-GB" sz="1400"/>
              <a:t>Using a spectrometer sensor within the machine to better analyze the degree of cleaning. This would allow the machine to be used in other more high tech sectors.</a:t>
            </a:r>
            <a:endParaRPr sz="1400"/>
          </a:p>
          <a:p>
            <a:pPr indent="-317500" lvl="0" marL="457200" rtl="0">
              <a:spcBef>
                <a:spcPts val="0"/>
              </a:spcBef>
              <a:spcAft>
                <a:spcPts val="0"/>
              </a:spcAft>
              <a:buSzPts val="1400"/>
              <a:buChar char="●"/>
            </a:pPr>
            <a:r>
              <a:rPr lang="en-GB" sz="1400"/>
              <a:t>Create a Webapp for using the Cloud Services of the machine. Why ? Because it is 2018. </a:t>
            </a:r>
            <a:endParaRPr sz="1400"/>
          </a:p>
          <a:p>
            <a:pPr indent="-317500" lvl="0" marL="457200" rtl="0">
              <a:spcBef>
                <a:spcPts val="0"/>
              </a:spcBef>
              <a:spcAft>
                <a:spcPts val="0"/>
              </a:spcAft>
              <a:buSzPts val="1400"/>
              <a:buChar char="●"/>
            </a:pPr>
            <a:r>
              <a:rPr lang="en-GB" sz="1400"/>
              <a:t>Actually trying the improved machine and getting customer experience data.</a:t>
            </a:r>
            <a:endParaRPr sz="14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Shape 2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8" name="Shape 2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1400"/>
              <a:t>NEEDS:</a:t>
            </a:r>
            <a:endParaRPr sz="1400"/>
          </a:p>
          <a:p>
            <a:pPr indent="-317500" lvl="0" marL="457200">
              <a:spcBef>
                <a:spcPts val="0"/>
              </a:spcBef>
              <a:spcAft>
                <a:spcPts val="0"/>
              </a:spcAft>
              <a:buSzPts val="1400"/>
              <a:buChar char="-"/>
            </a:pPr>
            <a:r>
              <a:rPr lang="en-GB" sz="1400"/>
              <a:t>One of the key struggles that we had is finding a proper entry point in the market, a person that knows the right people and could present our solution to the right stakeholders. When we contacted the big players such as Novo Nordisk, it was hard to be heard or trigger an actual action from them in the right direction.</a:t>
            </a:r>
            <a:endParaRPr sz="1400"/>
          </a:p>
          <a:p>
            <a:pPr indent="-317500" lvl="0" marL="457200" rtl="0">
              <a:spcBef>
                <a:spcPts val="0"/>
              </a:spcBef>
              <a:spcAft>
                <a:spcPts val="0"/>
              </a:spcAft>
              <a:buSzPts val="1400"/>
              <a:buChar char="-"/>
            </a:pPr>
            <a:r>
              <a:rPr lang="en-GB" sz="1400"/>
              <a:t>Report generation and how these are compliant with FDA standards is also an area that we could not find that much information for and will influence the way the files are created, managed and stored. </a:t>
            </a:r>
            <a:endParaRPr sz="1400"/>
          </a:p>
          <a:p>
            <a:pPr indent="-317500" lvl="0" marL="457200" rtl="0">
              <a:spcBef>
                <a:spcPts val="0"/>
              </a:spcBef>
              <a:spcAft>
                <a:spcPts val="0"/>
              </a:spcAft>
              <a:buSzPts val="1400"/>
              <a:buChar char="-"/>
            </a:pPr>
            <a:r>
              <a:rPr lang="en-GB" sz="1400"/>
              <a:t>Also we saw some </a:t>
            </a:r>
            <a:r>
              <a:rPr lang="en-GB" sz="1400"/>
              <a:t>similar</a:t>
            </a:r>
            <a:r>
              <a:rPr lang="en-GB" sz="1400"/>
              <a:t> competitors already acting in markets close to ours, so we need to think on better ways to differentiate from them in the future.</a:t>
            </a:r>
            <a:endParaRPr sz="1400"/>
          </a:p>
          <a:p>
            <a:pPr indent="0" lvl="0" marL="0">
              <a:spcBef>
                <a:spcPts val="0"/>
              </a:spcBef>
              <a:spcAft>
                <a:spcPts val="0"/>
              </a:spcAft>
              <a:buNone/>
            </a:pPr>
            <a:r>
              <a:rPr lang="en-GB" sz="1400"/>
              <a:t>RISKS:</a:t>
            </a:r>
            <a:endParaRPr sz="1400"/>
          </a:p>
          <a:p>
            <a:pPr indent="-317500" lvl="0" marL="457200" rtl="0">
              <a:spcBef>
                <a:spcPts val="0"/>
              </a:spcBef>
              <a:spcAft>
                <a:spcPts val="0"/>
              </a:spcAft>
              <a:buSzPts val="1400"/>
              <a:buChar char="●"/>
            </a:pPr>
            <a:r>
              <a:rPr lang="en-GB" sz="1400"/>
              <a:t>The market is very specific and has safety as main keyword, this makes it a quite expensive but very clustered market where reputation and trust are more important than Digitalization improvements in many cases.</a:t>
            </a:r>
            <a:endParaRPr sz="1400"/>
          </a:p>
          <a:p>
            <a:pPr indent="-317500" lvl="0" marL="457200" rtl="0">
              <a:spcBef>
                <a:spcPts val="0"/>
              </a:spcBef>
              <a:spcAft>
                <a:spcPts val="0"/>
              </a:spcAft>
              <a:buSzPts val="1400"/>
              <a:buChar char="●"/>
            </a:pPr>
            <a:r>
              <a:rPr lang="en-GB" sz="1400"/>
              <a:t>The development of the IoT infrastructure and Webapps can be slow and costly. </a:t>
            </a:r>
            <a:endParaRPr sz="1400"/>
          </a:p>
          <a:p>
            <a:pPr indent="0" lvl="0" marL="0" rtl="0">
              <a:spcBef>
                <a:spcPts val="0"/>
              </a:spcBef>
              <a:spcAft>
                <a:spcPts val="0"/>
              </a:spcAft>
              <a:buNone/>
            </a:pPr>
            <a:r>
              <a:t/>
            </a:r>
            <a:endParaRPr sz="1400"/>
          </a:p>
          <a:p>
            <a:pPr indent="0" lvl="0" marL="0" rtl="0">
              <a:spcBef>
                <a:spcPts val="0"/>
              </a:spcBef>
              <a:spcAft>
                <a:spcPts val="0"/>
              </a:spcAft>
              <a:buNone/>
            </a:pPr>
            <a:r>
              <a:t/>
            </a:r>
            <a:endParaRPr sz="14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chemeClr val="dk1"/>
                </a:solidFill>
              </a:rPr>
              <a:t>In the beginning, we started to work on redrawing the given problem and searching for new opportunities within the problem space. After a while, we had the first replies for meetings from a variety of companies. Through these meetings, we were able to understand "who we are" and "what we know". That was the moment we have realised, that we miss some skills in our team, and we decided to hire. That helped us to move to the next phase. After the first milestone, we started to work on the MVP prototyping and more specifically on data handling, cloud services, and IoT solution. While we were developing the MVP prototyping we entered in a new phase, the Predictive Approach phase. The future for us was more predictable and as a result, we tried from the means that we had to achieve our goals. Finally, after a meeting with an external company, an issue with the CKJ arose. That led us to the opportunity to change the way we were contacting companies. More specifically, instead of saying that we are working with CKJ, we are saying that we are buying the piece of the equipment from CKJ and we built our cloud and IoT system on it. </a:t>
            </a:r>
            <a:endParaRPr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Shape 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 name="Shape 6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Pharmaceutical companies (and others) have manufacturing pipelines where they elaborate their products, such as drugs.</a:t>
            </a:r>
            <a:endParaRPr/>
          </a:p>
          <a:p>
            <a:pPr indent="-298450" lvl="0" marL="457200" rtl="0">
              <a:spcBef>
                <a:spcPts val="0"/>
              </a:spcBef>
              <a:spcAft>
                <a:spcPts val="0"/>
              </a:spcAft>
              <a:buSzPts val="1100"/>
              <a:buChar char="-"/>
            </a:pPr>
            <a:r>
              <a:rPr lang="en-GB"/>
              <a:t>Those need to be cleaned periodically, usually twice a week, while still being assembled.</a:t>
            </a:r>
            <a:endParaRPr/>
          </a:p>
          <a:p>
            <a:pPr indent="-298450" lvl="0" marL="457200" rtl="0">
              <a:spcBef>
                <a:spcPts val="0"/>
              </a:spcBef>
              <a:spcAft>
                <a:spcPts val="0"/>
              </a:spcAft>
              <a:buSzPts val="1100"/>
              <a:buChar char="-"/>
            </a:pPr>
            <a:r>
              <a:rPr lang="en-GB"/>
              <a:t>How they are cleaned ? You have an external machine that pumps in an acid, a base, and water for some period of time, at a certain pressure and temperature. All of this being compliant with FDA standards.</a:t>
            </a:r>
            <a:endParaRPr/>
          </a:p>
          <a:p>
            <a:pPr indent="-298450" lvl="0" marL="457200" rtl="0">
              <a:spcBef>
                <a:spcPts val="0"/>
              </a:spcBef>
              <a:spcAft>
                <a:spcPts val="0"/>
              </a:spcAft>
              <a:buSzPts val="1100"/>
              <a:buChar char="-"/>
            </a:pPr>
            <a:r>
              <a:rPr lang="en-GB"/>
              <a:t>The duration of the cleaning process being 4-6 hours.</a:t>
            </a:r>
            <a:endParaRPr/>
          </a:p>
          <a:p>
            <a:pPr indent="-298450" lvl="0" marL="457200" rtl="0">
              <a:spcBef>
                <a:spcPts val="0"/>
              </a:spcBef>
              <a:spcAft>
                <a:spcPts val="0"/>
              </a:spcAft>
              <a:buSzPts val="1100"/>
              <a:buChar char="-"/>
            </a:pPr>
            <a:r>
              <a:rPr lang="en-GB"/>
              <a:t>The duration and reliability of the cleaning process is crucial for plant operation</a:t>
            </a:r>
            <a:endParaRPr/>
          </a:p>
          <a:p>
            <a:pPr indent="-298450" lvl="0" marL="457200" rtl="0">
              <a:spcBef>
                <a:spcPts val="0"/>
              </a:spcBef>
              <a:spcAft>
                <a:spcPts val="0"/>
              </a:spcAft>
              <a:buSzPts val="1100"/>
              <a:buChar char="-"/>
            </a:pPr>
            <a:r>
              <a:rPr lang="en-GB"/>
              <a:t>Many pipeline systems are </a:t>
            </a:r>
            <a:r>
              <a:rPr lang="en-GB"/>
              <a:t>designed</a:t>
            </a:r>
            <a:r>
              <a:rPr lang="en-GB"/>
              <a:t> with an already existing stationary cleaning unit, called CIP. </a:t>
            </a:r>
            <a:endParaRPr/>
          </a:p>
          <a:p>
            <a:pPr indent="-298450" lvl="0" marL="457200" rtl="0">
              <a:spcBef>
                <a:spcPts val="0"/>
              </a:spcBef>
              <a:spcAft>
                <a:spcPts val="0"/>
              </a:spcAft>
              <a:buSzPts val="1100"/>
              <a:buChar char="-"/>
            </a:pPr>
            <a:r>
              <a:rPr lang="en-GB"/>
              <a:t>But these are very costly, they serve only pipeline system, many of them don’t provide feedback from the system.</a:t>
            </a:r>
            <a:endParaRPr/>
          </a:p>
          <a:p>
            <a:pPr indent="0" lvl="0" marL="457200" rtl="0">
              <a:spcBef>
                <a:spcPts val="0"/>
              </a:spcBef>
              <a:spcAft>
                <a:spcPts val="0"/>
              </a:spcAft>
              <a:buNone/>
            </a:pPr>
            <a:r>
              <a:t/>
            </a:r>
            <a:endParaRPr/>
          </a:p>
          <a:p>
            <a:pPr indent="-298450" lvl="0" marL="457200">
              <a:spcBef>
                <a:spcPts val="0"/>
              </a:spcBef>
              <a:spcAft>
                <a:spcPts val="0"/>
              </a:spcAft>
              <a:buSzPts val="1100"/>
              <a:buChar char="-"/>
            </a:pPr>
            <a:r>
              <a:rPr lang="en-GB"/>
              <a:t>Industry would like a more flexible, and monitored cleaning system.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a:p>
            <a:pPr indent="0" lvl="0" marL="0" rtl="0">
              <a:spcBef>
                <a:spcPts val="0"/>
              </a:spcBef>
              <a:spcAft>
                <a:spcPts val="0"/>
              </a:spcAft>
              <a:buNone/>
            </a:pPr>
            <a:r>
              <a:rPr lang="en-GB"/>
              <a:t>Our solution is </a:t>
            </a:r>
            <a:r>
              <a:rPr lang="en-GB"/>
              <a:t>straightforward</a:t>
            </a:r>
            <a:r>
              <a:rPr lang="en-GB"/>
              <a:t>: Our product is a cleaning in place mobile machine</a:t>
            </a:r>
            <a:endParaRPr/>
          </a:p>
          <a:p>
            <a:pPr indent="-298450" lvl="0" marL="457200" rtl="0">
              <a:spcBef>
                <a:spcPts val="0"/>
              </a:spcBef>
              <a:spcAft>
                <a:spcPts val="0"/>
              </a:spcAft>
              <a:buSzPts val="1100"/>
              <a:buChar char="-"/>
            </a:pPr>
            <a:r>
              <a:rPr lang="en-GB"/>
              <a:t>Compliant with FDA standards, so it can do all the high quality cleaning procedures</a:t>
            </a:r>
            <a:endParaRPr/>
          </a:p>
          <a:p>
            <a:pPr indent="-298450" lvl="0" marL="457200" rtl="0">
              <a:spcBef>
                <a:spcPts val="0"/>
              </a:spcBef>
              <a:spcAft>
                <a:spcPts val="0"/>
              </a:spcAft>
              <a:buSzPts val="1100"/>
              <a:buChar char="-"/>
            </a:pPr>
            <a:r>
              <a:rPr lang="en-GB"/>
              <a:t>It is mobile, it can fit through doors so you can use in all the pipeline systems </a:t>
            </a:r>
            <a:endParaRPr/>
          </a:p>
          <a:p>
            <a:pPr indent="-298450" lvl="0" marL="457200" rtl="0">
              <a:spcBef>
                <a:spcPts val="0"/>
              </a:spcBef>
              <a:spcAft>
                <a:spcPts val="0"/>
              </a:spcAft>
              <a:buSzPts val="1100"/>
              <a:buChar char="-"/>
            </a:pPr>
            <a:r>
              <a:rPr lang="en-GB"/>
              <a:t>And it comes with this sensors and intelligence that create this added value, provinding:</a:t>
            </a:r>
            <a:endParaRPr/>
          </a:p>
          <a:p>
            <a:pPr indent="-298450" lvl="1" marL="914400" rtl="0">
              <a:spcBef>
                <a:spcPts val="0"/>
              </a:spcBef>
              <a:spcAft>
                <a:spcPts val="0"/>
              </a:spcAft>
              <a:buSzPts val="1100"/>
              <a:buChar char="-"/>
            </a:pPr>
            <a:r>
              <a:rPr lang="en-GB"/>
              <a:t>Automatic Report Generation</a:t>
            </a:r>
            <a:endParaRPr/>
          </a:p>
          <a:p>
            <a:pPr indent="-298450" lvl="1" marL="914400" rtl="0">
              <a:spcBef>
                <a:spcPts val="0"/>
              </a:spcBef>
              <a:spcAft>
                <a:spcPts val="0"/>
              </a:spcAft>
              <a:buSzPts val="1100"/>
              <a:buChar char="-"/>
            </a:pPr>
            <a:r>
              <a:rPr lang="en-GB"/>
              <a:t>Increased Safety and Live Monitoring </a:t>
            </a:r>
            <a:endParaRPr/>
          </a:p>
          <a:p>
            <a:pPr indent="0" lvl="0" marL="0" rtl="0">
              <a:spcBef>
                <a:spcPts val="0"/>
              </a:spcBef>
              <a:spcAft>
                <a:spcPts val="0"/>
              </a:spcAft>
              <a:buNone/>
            </a:pPr>
            <a:r>
              <a:t/>
            </a:r>
            <a:endParaRPr/>
          </a:p>
          <a:p>
            <a:pPr indent="0" lvl="0" marL="0" rtl="0">
              <a:spcBef>
                <a:spcPts val="0"/>
              </a:spcBef>
              <a:spcAft>
                <a:spcPts val="0"/>
              </a:spcAft>
              <a:buNone/>
            </a:pPr>
            <a:r>
              <a:rPr lang="en-GB"/>
              <a:t>The key features of our product can be seen here (Next slide)</a:t>
            </a:r>
            <a:endParaRPr/>
          </a:p>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Shape 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 name="Shape 8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These are the features that you will get: </a:t>
            </a:r>
            <a:endParaRPr/>
          </a:p>
          <a:p>
            <a:pPr indent="-298450" lvl="0" marL="457200" rtl="0">
              <a:spcBef>
                <a:spcPts val="0"/>
              </a:spcBef>
              <a:spcAft>
                <a:spcPts val="0"/>
              </a:spcAft>
              <a:buSzPts val="1100"/>
              <a:buChar char="-"/>
            </a:pPr>
            <a:r>
              <a:rPr lang="en-GB"/>
              <a:t>First of all, safety, the keyword in the industry. </a:t>
            </a:r>
            <a:endParaRPr/>
          </a:p>
          <a:p>
            <a:pPr indent="-298450" lvl="0" marL="457200" rtl="0">
              <a:spcBef>
                <a:spcPts val="0"/>
              </a:spcBef>
              <a:spcAft>
                <a:spcPts val="0"/>
              </a:spcAft>
              <a:buSzPts val="1100"/>
              <a:buChar char="-"/>
            </a:pPr>
            <a:r>
              <a:rPr lang="en-GB"/>
              <a:t>The monitoring of the cleaning procedure allows us to detect and solve critical situations, such as using the wrong </a:t>
            </a:r>
            <a:r>
              <a:rPr lang="en-GB"/>
              <a:t>chemicals</a:t>
            </a:r>
            <a:r>
              <a:rPr lang="en-GB"/>
              <a:t>. </a:t>
            </a:r>
            <a:endParaRPr/>
          </a:p>
          <a:p>
            <a:pPr indent="-298450" lvl="0" marL="457200" rtl="0">
              <a:spcBef>
                <a:spcPts val="0"/>
              </a:spcBef>
              <a:spcAft>
                <a:spcPts val="0"/>
              </a:spcAft>
              <a:buSzPts val="1100"/>
              <a:buChar char="-"/>
            </a:pPr>
            <a:r>
              <a:rPr lang="en-GB"/>
              <a:t>We will provide a demo with a PH sensor, in which when the level is outside the allowed range, the system will send us an email. </a:t>
            </a:r>
            <a:endParaRPr/>
          </a:p>
          <a:p>
            <a:pPr indent="-298450" lvl="0" marL="457200" rtl="0">
              <a:spcBef>
                <a:spcPts val="0"/>
              </a:spcBef>
              <a:spcAft>
                <a:spcPts val="0"/>
              </a:spcAft>
              <a:buSzPts val="1100"/>
              <a:buChar char="-"/>
            </a:pPr>
            <a:r>
              <a:rPr lang="en-GB"/>
              <a:t>Also the cloud services allows for automatic generation of reports and give an overview and control of the machines. </a:t>
            </a:r>
            <a:endParaRPr/>
          </a:p>
          <a:p>
            <a:pPr indent="-298450" lvl="0" marL="457200" rtl="0">
              <a:spcBef>
                <a:spcPts val="0"/>
              </a:spcBef>
              <a:spcAft>
                <a:spcPts val="0"/>
              </a:spcAft>
              <a:buSzPts val="1100"/>
              <a:buChar char="-"/>
            </a:pPr>
            <a:r>
              <a:rPr lang="en-GB"/>
              <a:t>We also provide Maintenance of the machine through CKJ </a:t>
            </a:r>
            <a:endParaRPr/>
          </a:p>
          <a:p>
            <a:pPr indent="-298450" lvl="0" marL="457200" rtl="0">
              <a:spcBef>
                <a:spcPts val="0"/>
              </a:spcBef>
              <a:spcAft>
                <a:spcPts val="0"/>
              </a:spcAft>
              <a:buSzPts val="1100"/>
              <a:buChar char="-"/>
            </a:pPr>
            <a:r>
              <a:rPr lang="en-GB"/>
              <a:t>And of course being mobile and fast response.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Shape 1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9" name="Shape 1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The pharmaceutical industry is quite closed up, it is very hard to get information about the costs.</a:t>
            </a:r>
            <a:endParaRPr/>
          </a:p>
          <a:p>
            <a:pPr indent="0" lvl="0" marL="0">
              <a:spcBef>
                <a:spcPts val="0"/>
              </a:spcBef>
              <a:spcAft>
                <a:spcPts val="0"/>
              </a:spcAft>
              <a:buNone/>
            </a:pPr>
            <a:r>
              <a:rPr lang="en-GB"/>
              <a:t>From the several meetings that we had, we estimated the cost of an hour of downtime around 75.000 kr.  </a:t>
            </a:r>
            <a:endParaRPr/>
          </a:p>
          <a:p>
            <a:pPr indent="0" lvl="0" marL="0">
              <a:spcBef>
                <a:spcPts val="0"/>
              </a:spcBef>
              <a:spcAft>
                <a:spcPts val="0"/>
              </a:spcAft>
              <a:buNone/>
            </a:pPr>
            <a:r>
              <a:rPr lang="en-GB"/>
              <a:t>These need cleaning every 3 days, for around 4-6 hours, which yields around 45 million korner per year. </a:t>
            </a:r>
            <a:endParaRPr/>
          </a:p>
          <a:p>
            <a:pPr indent="0" lvl="0" marL="0">
              <a:spcBef>
                <a:spcPts val="0"/>
              </a:spcBef>
              <a:spcAft>
                <a:spcPts val="0"/>
              </a:spcAft>
              <a:buNone/>
            </a:pPr>
            <a:r>
              <a:t/>
            </a:r>
            <a:endParaRPr/>
          </a:p>
          <a:p>
            <a:pPr indent="0" lvl="0" marL="0">
              <a:spcBef>
                <a:spcPts val="0"/>
              </a:spcBef>
              <a:spcAft>
                <a:spcPts val="0"/>
              </a:spcAft>
              <a:buNone/>
            </a:pPr>
            <a:r>
              <a:rPr lang="en-GB"/>
              <a:t>We also estimated that in Denmark there are around 30 companies with producition lines, with around 7 pipes per company.</a:t>
            </a:r>
            <a:endParaRPr/>
          </a:p>
          <a:p>
            <a:pPr indent="0" lvl="0" marL="0">
              <a:spcBef>
                <a:spcPts val="0"/>
              </a:spcBef>
              <a:spcAft>
                <a:spcPts val="0"/>
              </a:spcAft>
              <a:buNone/>
            </a:pPr>
            <a:r>
              <a:rPr lang="en-GB"/>
              <a:t>Yielding over a billion KR of losses due to downtime.</a:t>
            </a:r>
            <a:endParaRPr/>
          </a:p>
          <a:p>
            <a:pPr indent="0" lvl="0" marL="0">
              <a:spcBef>
                <a:spcPts val="0"/>
              </a:spcBef>
              <a:spcAft>
                <a:spcPts val="0"/>
              </a:spcAft>
              <a:buNone/>
            </a:pPr>
            <a:r>
              <a:t/>
            </a:r>
            <a:endParaRPr/>
          </a:p>
          <a:p>
            <a:pPr indent="0" lvl="0" marL="0">
              <a:spcBef>
                <a:spcPts val="0"/>
              </a:spcBef>
              <a:spcAft>
                <a:spcPts val="0"/>
              </a:spcAft>
              <a:buNone/>
            </a:pPr>
            <a:r>
              <a:rPr lang="en-GB"/>
              <a:t>This shows the importance that they give to the duration and reliability of the cleaning process. </a:t>
            </a:r>
            <a:endParaRPr/>
          </a:p>
          <a:p>
            <a:pPr indent="0" lvl="0" marL="0">
              <a:spcBef>
                <a:spcPts val="0"/>
              </a:spcBef>
              <a:spcAft>
                <a:spcPts val="0"/>
              </a:spcAft>
              <a:buNone/>
            </a:pPr>
            <a:r>
              <a:rPr lang="en-GB"/>
              <a:t>From receipts of competitors we have seen that they are willing to pay 1/10th of this price in the cleaning procedure, </a:t>
            </a:r>
            <a:endParaRPr/>
          </a:p>
          <a:p>
            <a:pPr indent="0" lvl="0" marL="0">
              <a:spcBef>
                <a:spcPts val="0"/>
              </a:spcBef>
              <a:spcAft>
                <a:spcPts val="0"/>
              </a:spcAft>
              <a:buNone/>
            </a:pPr>
            <a:r>
              <a:rPr lang="en-GB"/>
              <a:t>Giving a market of 100 Million Kr.</a:t>
            </a:r>
            <a:endParaRPr/>
          </a:p>
          <a:p>
            <a:pPr indent="0" lvl="0" marL="0">
              <a:spcBef>
                <a:spcPts val="0"/>
              </a:spcBef>
              <a:spcAft>
                <a:spcPts val="0"/>
              </a:spcAft>
              <a:buNone/>
            </a:pPr>
            <a:r>
              <a:t/>
            </a:r>
            <a:endParaRPr/>
          </a:p>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Shape 1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8" name="Shape 1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The main customer sector are Pharmaceutical </a:t>
            </a:r>
            <a:r>
              <a:rPr lang="en-GB"/>
              <a:t>Manufacturers</a:t>
            </a:r>
            <a:r>
              <a:rPr lang="en-GB"/>
              <a:t> which require cleaning procedures compliant with FDA standards.</a:t>
            </a:r>
            <a:endParaRPr/>
          </a:p>
          <a:p>
            <a:pPr indent="-298450" lvl="0" marL="457200" rtl="0">
              <a:spcBef>
                <a:spcPts val="0"/>
              </a:spcBef>
              <a:spcAft>
                <a:spcPts val="0"/>
              </a:spcAft>
              <a:buSzPts val="1100"/>
              <a:buChar char="-"/>
            </a:pPr>
            <a:r>
              <a:rPr lang="en-GB"/>
              <a:t>We can extend to other areas where it is not cost effective to have an in-place CIP or the monitoring degree of the cleaning process is not very high such as:</a:t>
            </a:r>
            <a:endParaRPr/>
          </a:p>
          <a:p>
            <a:pPr indent="-298450" lvl="1" marL="914400" rtl="0">
              <a:spcBef>
                <a:spcPts val="0"/>
              </a:spcBef>
              <a:spcAft>
                <a:spcPts val="0"/>
              </a:spcAft>
              <a:buSzPts val="1100"/>
              <a:buChar char="-"/>
            </a:pPr>
            <a:r>
              <a:rPr lang="en-GB"/>
              <a:t>Piping/factory manufacturers (one time cleaning)</a:t>
            </a:r>
            <a:endParaRPr/>
          </a:p>
          <a:p>
            <a:pPr indent="-298450" lvl="1" marL="914400" rtl="0">
              <a:spcBef>
                <a:spcPts val="0"/>
              </a:spcBef>
              <a:spcAft>
                <a:spcPts val="0"/>
              </a:spcAft>
              <a:buSzPts val="1100"/>
              <a:buChar char="-"/>
            </a:pPr>
            <a:r>
              <a:rPr lang="en-GB"/>
              <a:t>Test and Research facilities. </a:t>
            </a:r>
            <a:endParaRPr/>
          </a:p>
          <a:p>
            <a:pPr indent="-298450" lvl="0" marL="457200">
              <a:spcBef>
                <a:spcPts val="0"/>
              </a:spcBef>
              <a:spcAft>
                <a:spcPts val="0"/>
              </a:spcAft>
              <a:buSzPts val="1100"/>
              <a:buChar char="-"/>
            </a:pPr>
            <a:r>
              <a:rPr lang="en-GB"/>
              <a:t>We can also supply other industries even though they do not require as high cleaning procedure as we offer.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A mobile Cleaning unit is not a new concept so there are a few companies building these devices. </a:t>
            </a:r>
            <a:endParaRPr/>
          </a:p>
          <a:p>
            <a:pPr indent="-298450" lvl="0" marL="457200" rtl="0">
              <a:spcBef>
                <a:spcPts val="0"/>
              </a:spcBef>
              <a:spcAft>
                <a:spcPts val="0"/>
              </a:spcAft>
              <a:buSzPts val="1100"/>
              <a:buChar char="-"/>
            </a:pPr>
            <a:r>
              <a:rPr lang="en-GB"/>
              <a:t>It is hard for other new players to enter the market since trust and reputation are keywords in this industry.</a:t>
            </a:r>
            <a:endParaRPr/>
          </a:p>
          <a:p>
            <a:pPr indent="-298450" lvl="0" marL="457200" rtl="0">
              <a:spcBef>
                <a:spcPts val="0"/>
              </a:spcBef>
              <a:spcAft>
                <a:spcPts val="0"/>
              </a:spcAft>
              <a:buSzPts val="1100"/>
              <a:buChar char="-"/>
            </a:pPr>
            <a:r>
              <a:rPr lang="en-GB"/>
              <a:t>So how do we differentiate with them ?</a:t>
            </a:r>
            <a:endParaRPr/>
          </a:p>
          <a:p>
            <a:pPr indent="-298450" lvl="1" marL="914400" rtl="0">
              <a:spcBef>
                <a:spcPts val="0"/>
              </a:spcBef>
              <a:spcAft>
                <a:spcPts val="0"/>
              </a:spcAft>
              <a:buSzPts val="1100"/>
              <a:buChar char="-"/>
            </a:pPr>
            <a:r>
              <a:rPr lang="en-GB"/>
              <a:t>The ones for Food industry such as AxFlow or Packo cannot handle the high </a:t>
            </a:r>
            <a:r>
              <a:rPr lang="en-GB"/>
              <a:t>pressure</a:t>
            </a:r>
            <a:r>
              <a:rPr lang="en-GB"/>
              <a:t> and acidic regulation of FDA. </a:t>
            </a:r>
            <a:endParaRPr/>
          </a:p>
          <a:p>
            <a:pPr indent="-298450" lvl="1" marL="914400" rtl="0">
              <a:spcBef>
                <a:spcPts val="0"/>
              </a:spcBef>
              <a:spcAft>
                <a:spcPts val="0"/>
              </a:spcAft>
              <a:buSzPts val="1100"/>
              <a:buChar char="-"/>
            </a:pPr>
            <a:r>
              <a:rPr lang="en-GB"/>
              <a:t>Other companies such as Reci and Kruger do but they lack this amount of digitalization, they do their reports by hand.</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CHANGE GRAPHICS !! THE CLIENT pay US MONEY, AND WE PAY THE REST. there is no flow from CKJ to us, and no from cloud to us.</a:t>
            </a:r>
            <a:endParaRPr/>
          </a:p>
          <a:p>
            <a:pPr indent="0" lvl="0" marL="0">
              <a:spcBef>
                <a:spcPts val="0"/>
              </a:spcBef>
              <a:spcAft>
                <a:spcPts val="0"/>
              </a:spcAft>
              <a:buNone/>
            </a:pPr>
            <a:r>
              <a:t/>
            </a:r>
            <a:endParaRPr/>
          </a:p>
          <a:p>
            <a:pPr indent="0" lvl="0" marL="0">
              <a:spcBef>
                <a:spcPts val="0"/>
              </a:spcBef>
              <a:spcAft>
                <a:spcPts val="0"/>
              </a:spcAft>
              <a:buNone/>
            </a:pPr>
            <a:r>
              <a:rPr lang="en-GB"/>
              <a:t>Our Business Model is simple:</a:t>
            </a:r>
            <a:endParaRPr/>
          </a:p>
          <a:p>
            <a:pPr indent="-298450" lvl="0" marL="457200" rtl="0">
              <a:spcBef>
                <a:spcPts val="0"/>
              </a:spcBef>
              <a:spcAft>
                <a:spcPts val="0"/>
              </a:spcAft>
              <a:buSzPts val="1100"/>
              <a:buChar char="-"/>
            </a:pPr>
            <a:r>
              <a:rPr lang="en-GB"/>
              <a:t>We have a partnership with CKJ in which:</a:t>
            </a:r>
            <a:endParaRPr/>
          </a:p>
          <a:p>
            <a:pPr indent="-298450" lvl="1" marL="914400" rtl="0">
              <a:spcBef>
                <a:spcPts val="0"/>
              </a:spcBef>
              <a:spcAft>
                <a:spcPts val="0"/>
              </a:spcAft>
              <a:buSzPts val="1100"/>
              <a:buChar char="-"/>
            </a:pPr>
            <a:r>
              <a:rPr lang="en-GB"/>
              <a:t>We buy the Basic Version of the CIP device.</a:t>
            </a:r>
            <a:endParaRPr/>
          </a:p>
          <a:p>
            <a:pPr indent="-298450" lvl="1" marL="914400" rtl="0">
              <a:spcBef>
                <a:spcPts val="0"/>
              </a:spcBef>
              <a:spcAft>
                <a:spcPts val="0"/>
              </a:spcAft>
              <a:buSzPts val="1100"/>
              <a:buChar char="-"/>
            </a:pPr>
            <a:r>
              <a:rPr lang="en-GB"/>
              <a:t>They will get the direct connection to our </a:t>
            </a:r>
            <a:r>
              <a:rPr lang="en-GB"/>
              <a:t>customers through a service we will provide</a:t>
            </a:r>
            <a:r>
              <a:rPr lang="en-GB"/>
              <a:t> for either a maintenance </a:t>
            </a:r>
            <a:r>
              <a:rPr lang="en-GB"/>
              <a:t>subscription</a:t>
            </a:r>
            <a:r>
              <a:rPr lang="en-GB"/>
              <a:t> </a:t>
            </a:r>
            <a:r>
              <a:rPr lang="en-GB"/>
              <a:t>package</a:t>
            </a:r>
            <a:r>
              <a:rPr lang="en-GB"/>
              <a:t> or  a general </a:t>
            </a:r>
            <a:r>
              <a:rPr lang="en-GB"/>
              <a:t>maintenance</a:t>
            </a:r>
            <a:r>
              <a:rPr lang="en-GB"/>
              <a:t>  of the system check of those who want to buy the machine  the elements of this Basic Version.</a:t>
            </a:r>
            <a:endParaRPr/>
          </a:p>
          <a:p>
            <a:pPr indent="-298450" lvl="0" marL="457200" rtl="0">
              <a:spcBef>
                <a:spcPts val="0"/>
              </a:spcBef>
              <a:spcAft>
                <a:spcPts val="0"/>
              </a:spcAft>
              <a:buSzPts val="1100"/>
              <a:buChar char="-"/>
            </a:pPr>
            <a:r>
              <a:rPr lang="en-GB"/>
              <a:t>We include more Sensors to the machine and build the </a:t>
            </a:r>
            <a:r>
              <a:rPr lang="en-GB"/>
              <a:t>infrastructure</a:t>
            </a:r>
            <a:r>
              <a:rPr lang="en-GB"/>
              <a:t> to upload them into the Cloud Service that we implemented. </a:t>
            </a:r>
            <a:endParaRPr/>
          </a:p>
          <a:p>
            <a:pPr indent="-298450" lvl="0" marL="457200" rtl="0">
              <a:spcBef>
                <a:spcPts val="0"/>
              </a:spcBef>
              <a:spcAft>
                <a:spcPts val="0"/>
              </a:spcAft>
              <a:buSzPts val="1100"/>
              <a:buChar char="-"/>
            </a:pPr>
            <a:r>
              <a:rPr lang="en-GB"/>
              <a:t>We charge customers for either buying or renting of the machine. They can use the Machine and the IT Cloud Services as they like. We offer them support with:</a:t>
            </a:r>
            <a:endParaRPr/>
          </a:p>
          <a:p>
            <a:pPr indent="-298450" lvl="1" marL="914400" rtl="0">
              <a:spcBef>
                <a:spcPts val="0"/>
              </a:spcBef>
              <a:spcAft>
                <a:spcPts val="0"/>
              </a:spcAft>
              <a:buSzPts val="1100"/>
              <a:buChar char="-"/>
            </a:pPr>
            <a:r>
              <a:rPr lang="en-GB"/>
              <a:t>Maintenance of the machine: Which they will be managed by IoTubes but will be actually done by CKJ employes to which we will.</a:t>
            </a:r>
            <a:endParaRPr/>
          </a:p>
          <a:p>
            <a:pPr indent="-298450" lvl="1" marL="914400" rtl="0">
              <a:spcBef>
                <a:spcPts val="0"/>
              </a:spcBef>
              <a:spcAft>
                <a:spcPts val="0"/>
              </a:spcAft>
              <a:buSzPts val="1100"/>
              <a:buChar char="-"/>
            </a:pPr>
            <a:r>
              <a:rPr lang="en-GB"/>
              <a:t>How to use the Cloud System: How to Visualize the Cleaning Processes, Machines, how to generate reports, upload files…</a:t>
            </a:r>
            <a:endParaRPr/>
          </a:p>
          <a:p>
            <a:pPr indent="0" lvl="0" marL="0" rtl="0">
              <a:spcBef>
                <a:spcPts val="0"/>
              </a:spcBef>
              <a:spcAft>
                <a:spcPts val="0"/>
              </a:spcAft>
              <a:buNone/>
            </a:pPr>
            <a:r>
              <a:t/>
            </a:r>
            <a:endParaRPr/>
          </a:p>
          <a:p>
            <a:pPr indent="0" lvl="0" marL="0" rtl="0">
              <a:spcBef>
                <a:spcPts val="0"/>
              </a:spcBef>
              <a:spcAft>
                <a:spcPts val="0"/>
              </a:spcAft>
              <a:buNone/>
            </a:pPr>
            <a:r>
              <a:rPr lang="en-GB"/>
              <a:t>We are buying their expertise </a:t>
            </a:r>
            <a:endParaRPr/>
          </a:p>
          <a:p>
            <a:pPr indent="0" lvl="0" marL="0" rtl="0">
              <a:spcBef>
                <a:spcPts val="0"/>
              </a:spcBef>
              <a:spcAft>
                <a:spcPts val="0"/>
              </a:spcAft>
              <a:buNone/>
            </a:pPr>
            <a:r>
              <a:t/>
            </a:r>
            <a:endParaRPr/>
          </a:p>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spcBef>
                <a:spcPts val="0"/>
              </a:spcBef>
              <a:spcAft>
                <a:spcPts val="0"/>
              </a:spcAft>
              <a:buSzPts val="1100"/>
              <a:buChar char="-"/>
            </a:pPr>
            <a:r>
              <a:rPr lang="en-GB"/>
              <a:t>We will only get problems with our </a:t>
            </a:r>
            <a:r>
              <a:rPr lang="en-GB"/>
              <a:t>liquidity in the first</a:t>
            </a:r>
            <a:r>
              <a:rPr lang="en-GB"/>
              <a:t> two years by 650.000 DKK. based on a budget where we buy 4 machines sell 2 of them and rent the rest Y1 And in Y2 we will buy 5 machines and sell 3 of them and rent the rest.</a:t>
            </a:r>
            <a:endParaRPr/>
          </a:p>
          <a:p>
            <a:pPr indent="0" lvl="0" marL="0" rtl="0">
              <a:spcBef>
                <a:spcPts val="0"/>
              </a:spcBef>
              <a:spcAft>
                <a:spcPts val="0"/>
              </a:spcAft>
              <a:buNone/>
            </a:pPr>
            <a:r>
              <a:rPr lang="en-GB"/>
              <a:t>  </a:t>
            </a:r>
            <a:endParaRPr/>
          </a:p>
          <a:p>
            <a:pPr indent="-298450" lvl="0" marL="457200" rtl="0">
              <a:spcBef>
                <a:spcPts val="0"/>
              </a:spcBef>
              <a:spcAft>
                <a:spcPts val="0"/>
              </a:spcAft>
              <a:buSzPts val="1100"/>
              <a:buChar char="-"/>
            </a:pPr>
            <a:r>
              <a:rPr lang="en-GB"/>
              <a:t>We will get </a:t>
            </a:r>
            <a:r>
              <a:rPr lang="en-GB"/>
              <a:t>countineously</a:t>
            </a:r>
            <a:r>
              <a:rPr lang="en-GB"/>
              <a:t> positive cash flows due to the budget in year 3</a:t>
            </a:r>
            <a:endParaRPr/>
          </a:p>
          <a:p>
            <a:pPr indent="0" lvl="0" marL="0" rtl="0">
              <a:spcBef>
                <a:spcPts val="0"/>
              </a:spcBef>
              <a:spcAft>
                <a:spcPts val="0"/>
              </a:spcAft>
              <a:buNone/>
            </a:pPr>
            <a:r>
              <a:t/>
            </a:r>
            <a:endParaRPr/>
          </a:p>
          <a:p>
            <a:pPr indent="-298450" lvl="0" marL="457200" rtl="0">
              <a:spcBef>
                <a:spcPts val="0"/>
              </a:spcBef>
              <a:spcAft>
                <a:spcPts val="0"/>
              </a:spcAft>
              <a:buSzPts val="1100"/>
              <a:buChar char="-"/>
            </a:pPr>
            <a:r>
              <a:rPr lang="en-GB"/>
              <a:t>Based on borrowing of DTUs property and instead of buying a car we will rent a van when should deliver the product to our end customers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Shape 10"/>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Shape 11"/>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Shape 1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Shape 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Shape 47"/>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Shape 48"/>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Shape 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Shape 15"/>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Shape 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Shape 19"/>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Shape 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Shape 22"/>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Shape 23"/>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Shape 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Shape 2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Shape 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Shape 30"/>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Shape 31"/>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Shape 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Shape 34"/>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Shape 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Shape 37"/>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38" name="Shape 38"/>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Shape 3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Shape 40"/>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Shape 4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Shape 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Shape 44"/>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Shape 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 Id="rId4" Type="http://schemas.openxmlformats.org/officeDocument/2006/relationships/image" Target="../media/image33.png"/><Relationship Id="rId5" Type="http://schemas.openxmlformats.org/officeDocument/2006/relationships/image" Target="../media/image2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31.png"/><Relationship Id="rId5"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7.png"/><Relationship Id="rId4" Type="http://schemas.openxmlformats.org/officeDocument/2006/relationships/image" Target="../media/image29.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jpg"/><Relationship Id="rId5"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3.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 Id="rId4" Type="http://schemas.openxmlformats.org/officeDocument/2006/relationships/image" Target="../media/image4.png"/><Relationship Id="rId9"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3.png"/><Relationship Id="rId7" Type="http://schemas.openxmlformats.org/officeDocument/2006/relationships/image" Target="../media/image8.png"/><Relationship Id="rId8"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5.png"/><Relationship Id="rId7" Type="http://schemas.openxmlformats.org/officeDocument/2006/relationships/image" Target="../media/image13.gif"/><Relationship Id="rId8"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17.png"/><Relationship Id="rId5"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7.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 name="Shape 55"/>
        <p:cNvGrpSpPr/>
        <p:nvPr/>
      </p:nvGrpSpPr>
      <p:grpSpPr>
        <a:xfrm>
          <a:off x="0" y="0"/>
          <a:ext cx="0" cy="0"/>
          <a:chOff x="0" y="0"/>
          <a:chExt cx="0" cy="0"/>
        </a:xfrm>
      </p:grpSpPr>
      <p:pic>
        <p:nvPicPr>
          <p:cNvPr id="56" name="Shape 56"/>
          <p:cNvPicPr preferRelativeResize="0"/>
          <p:nvPr/>
        </p:nvPicPr>
        <p:blipFill>
          <a:blip r:embed="rId3">
            <a:alphaModFix/>
          </a:blip>
          <a:stretch>
            <a:fillRect/>
          </a:stretch>
        </p:blipFill>
        <p:spPr>
          <a:xfrm>
            <a:off x="6392775" y="4473950"/>
            <a:ext cx="800975" cy="468250"/>
          </a:xfrm>
          <a:prstGeom prst="rect">
            <a:avLst/>
          </a:prstGeom>
          <a:noFill/>
          <a:ln>
            <a:noFill/>
          </a:ln>
        </p:spPr>
      </p:pic>
      <p:sp>
        <p:nvSpPr>
          <p:cNvPr id="57" name="Shape 57"/>
          <p:cNvSpPr txBox="1"/>
          <p:nvPr/>
        </p:nvSpPr>
        <p:spPr>
          <a:xfrm>
            <a:off x="131900" y="3948175"/>
            <a:ext cx="4218300" cy="1028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solidFill>
                  <a:srgbClr val="073763"/>
                </a:solidFill>
                <a:latin typeface="Montserrat"/>
                <a:ea typeface="Montserrat"/>
                <a:cs typeface="Montserrat"/>
                <a:sym typeface="Montserrat"/>
              </a:rPr>
              <a:t>Christopher Wolfgang Wild s180026</a:t>
            </a:r>
            <a:endParaRPr sz="1200">
              <a:solidFill>
                <a:srgbClr val="073763"/>
              </a:solidFill>
              <a:latin typeface="Montserrat"/>
              <a:ea typeface="Montserrat"/>
              <a:cs typeface="Montserrat"/>
              <a:sym typeface="Montserrat"/>
            </a:endParaRPr>
          </a:p>
          <a:p>
            <a:pPr indent="0" lvl="0" marL="0" rtl="0">
              <a:spcBef>
                <a:spcPts val="0"/>
              </a:spcBef>
              <a:spcAft>
                <a:spcPts val="0"/>
              </a:spcAft>
              <a:buNone/>
            </a:pPr>
            <a:r>
              <a:rPr lang="en-GB" sz="1200">
                <a:solidFill>
                  <a:srgbClr val="073763"/>
                </a:solidFill>
                <a:latin typeface="Montserrat"/>
                <a:ea typeface="Montserrat"/>
                <a:cs typeface="Montserrat"/>
                <a:sym typeface="Montserrat"/>
              </a:rPr>
              <a:t>Jakub Brzosko s161116</a:t>
            </a:r>
            <a:endParaRPr sz="1200">
              <a:solidFill>
                <a:srgbClr val="073763"/>
              </a:solidFill>
              <a:latin typeface="Montserrat"/>
              <a:ea typeface="Montserrat"/>
              <a:cs typeface="Montserrat"/>
              <a:sym typeface="Montserrat"/>
            </a:endParaRPr>
          </a:p>
          <a:p>
            <a:pPr indent="0" lvl="0" marL="0" rtl="0">
              <a:spcBef>
                <a:spcPts val="0"/>
              </a:spcBef>
              <a:spcAft>
                <a:spcPts val="0"/>
              </a:spcAft>
              <a:buClr>
                <a:schemeClr val="dk1"/>
              </a:buClr>
              <a:buSzPts val="1100"/>
              <a:buFont typeface="Arial"/>
              <a:buNone/>
            </a:pPr>
            <a:r>
              <a:rPr lang="en-GB" sz="1200">
                <a:solidFill>
                  <a:srgbClr val="073763"/>
                </a:solidFill>
                <a:latin typeface="Montserrat"/>
                <a:ea typeface="Montserrat"/>
                <a:cs typeface="Montserrat"/>
                <a:sym typeface="Montserrat"/>
              </a:rPr>
              <a:t>Manuel Montoya Catala s162706</a:t>
            </a:r>
            <a:endParaRPr sz="1200">
              <a:solidFill>
                <a:srgbClr val="073763"/>
              </a:solidFill>
              <a:latin typeface="Montserrat"/>
              <a:ea typeface="Montserrat"/>
              <a:cs typeface="Montserrat"/>
              <a:sym typeface="Montserrat"/>
            </a:endParaRPr>
          </a:p>
          <a:p>
            <a:pPr indent="0" lvl="0" marL="0" rtl="0">
              <a:spcBef>
                <a:spcPts val="0"/>
              </a:spcBef>
              <a:spcAft>
                <a:spcPts val="0"/>
              </a:spcAft>
              <a:buNone/>
            </a:pPr>
            <a:r>
              <a:rPr lang="en-GB" sz="1200">
                <a:solidFill>
                  <a:srgbClr val="073763"/>
                </a:solidFill>
                <a:latin typeface="Montserrat"/>
                <a:ea typeface="Montserrat"/>
                <a:cs typeface="Montserrat"/>
                <a:sym typeface="Montserrat"/>
              </a:rPr>
              <a:t>Maria Katsimitsi s171869</a:t>
            </a:r>
            <a:endParaRPr sz="1200">
              <a:solidFill>
                <a:srgbClr val="073763"/>
              </a:solidFill>
              <a:latin typeface="Montserrat"/>
              <a:ea typeface="Montserrat"/>
              <a:cs typeface="Montserrat"/>
              <a:sym typeface="Montserrat"/>
            </a:endParaRPr>
          </a:p>
          <a:p>
            <a:pPr indent="0" lvl="0" marL="0" rtl="0">
              <a:spcBef>
                <a:spcPts val="0"/>
              </a:spcBef>
              <a:spcAft>
                <a:spcPts val="0"/>
              </a:spcAft>
              <a:buNone/>
            </a:pPr>
            <a:r>
              <a:rPr lang="en-GB" sz="1200">
                <a:solidFill>
                  <a:srgbClr val="073763"/>
                </a:solidFill>
                <a:latin typeface="Montserrat"/>
                <a:ea typeface="Montserrat"/>
                <a:cs typeface="Montserrat"/>
                <a:sym typeface="Montserrat"/>
              </a:rPr>
              <a:t>Mathias Hald (CBS-maha16bf)</a:t>
            </a:r>
            <a:endParaRPr sz="1200">
              <a:solidFill>
                <a:srgbClr val="073763"/>
              </a:solidFill>
              <a:latin typeface="Montserrat"/>
              <a:ea typeface="Montserrat"/>
              <a:cs typeface="Montserrat"/>
              <a:sym typeface="Montserrat"/>
            </a:endParaRPr>
          </a:p>
          <a:p>
            <a:pPr indent="0" lvl="0" marL="0" rtl="0">
              <a:spcBef>
                <a:spcPts val="0"/>
              </a:spcBef>
              <a:spcAft>
                <a:spcPts val="0"/>
              </a:spcAft>
              <a:buNone/>
            </a:pPr>
            <a:r>
              <a:t/>
            </a:r>
            <a:endParaRPr sz="1200">
              <a:solidFill>
                <a:srgbClr val="073763"/>
              </a:solidFill>
              <a:latin typeface="Montserrat"/>
              <a:ea typeface="Montserrat"/>
              <a:cs typeface="Montserrat"/>
              <a:sym typeface="Montserrat"/>
            </a:endParaRPr>
          </a:p>
        </p:txBody>
      </p:sp>
      <p:sp>
        <p:nvSpPr>
          <p:cNvPr id="58" name="Shape 58"/>
          <p:cNvSpPr txBox="1"/>
          <p:nvPr/>
        </p:nvSpPr>
        <p:spPr>
          <a:xfrm>
            <a:off x="208275" y="3623875"/>
            <a:ext cx="1020300" cy="324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i="1" lang="en-GB">
                <a:solidFill>
                  <a:srgbClr val="073763"/>
                </a:solidFill>
                <a:latin typeface="Montserrat"/>
                <a:ea typeface="Montserrat"/>
                <a:cs typeface="Montserrat"/>
                <a:sym typeface="Montserrat"/>
              </a:rPr>
              <a:t>Team 32</a:t>
            </a:r>
            <a:endParaRPr i="1">
              <a:solidFill>
                <a:srgbClr val="073763"/>
              </a:solidFill>
              <a:latin typeface="Montserrat"/>
              <a:ea typeface="Montserrat"/>
              <a:cs typeface="Montserrat"/>
              <a:sym typeface="Montserrat"/>
            </a:endParaRPr>
          </a:p>
        </p:txBody>
      </p:sp>
      <p:sp>
        <p:nvSpPr>
          <p:cNvPr id="59" name="Shape 59"/>
          <p:cNvSpPr txBox="1"/>
          <p:nvPr/>
        </p:nvSpPr>
        <p:spPr>
          <a:xfrm>
            <a:off x="1110600" y="185450"/>
            <a:ext cx="68025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2000">
                <a:solidFill>
                  <a:srgbClr val="0A4E97"/>
                </a:solidFill>
                <a:latin typeface="Montserrat"/>
                <a:ea typeface="Montserrat"/>
                <a:cs typeface="Montserrat"/>
                <a:sym typeface="Montserrat"/>
              </a:rPr>
              <a:t>Mobile device for passivation, decontamination and resetting of industrial piping</a:t>
            </a:r>
            <a:endParaRPr b="1" sz="2000">
              <a:solidFill>
                <a:srgbClr val="0A4E97"/>
              </a:solidFill>
              <a:latin typeface="Montserrat"/>
              <a:ea typeface="Montserrat"/>
              <a:cs typeface="Montserrat"/>
              <a:sym typeface="Montserrat"/>
            </a:endParaRPr>
          </a:p>
        </p:txBody>
      </p:sp>
      <p:pic>
        <p:nvPicPr>
          <p:cNvPr id="60" name="Shape 60"/>
          <p:cNvPicPr preferRelativeResize="0"/>
          <p:nvPr/>
        </p:nvPicPr>
        <p:blipFill rotWithShape="1">
          <a:blip r:embed="rId4">
            <a:alphaModFix/>
          </a:blip>
          <a:srcRect b="8609" l="6423" r="4970" t="8126"/>
          <a:stretch/>
        </p:blipFill>
        <p:spPr>
          <a:xfrm>
            <a:off x="2647698" y="1084770"/>
            <a:ext cx="3848604" cy="2694808"/>
          </a:xfrm>
          <a:prstGeom prst="rect">
            <a:avLst/>
          </a:prstGeom>
          <a:noFill/>
          <a:ln>
            <a:noFill/>
          </a:ln>
        </p:spPr>
      </p:pic>
      <p:cxnSp>
        <p:nvCxnSpPr>
          <p:cNvPr id="61" name="Shape 61"/>
          <p:cNvCxnSpPr/>
          <p:nvPr/>
        </p:nvCxnSpPr>
        <p:spPr>
          <a:xfrm>
            <a:off x="208275" y="3948175"/>
            <a:ext cx="1041300" cy="0"/>
          </a:xfrm>
          <a:prstGeom prst="straightConnector1">
            <a:avLst/>
          </a:prstGeom>
          <a:noFill/>
          <a:ln cap="flat" cmpd="sng" w="19050">
            <a:solidFill>
              <a:srgbClr val="073763"/>
            </a:solidFill>
            <a:prstDash val="solid"/>
            <a:round/>
            <a:headEnd len="med" w="med" type="none"/>
            <a:tailEnd len="med" w="med" type="none"/>
          </a:ln>
        </p:spPr>
      </p:cxnSp>
      <p:sp>
        <p:nvSpPr>
          <p:cNvPr id="62" name="Shape 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63" name="Shape 63"/>
          <p:cNvSpPr/>
          <p:nvPr/>
        </p:nvSpPr>
        <p:spPr>
          <a:xfrm>
            <a:off x="8689350" y="4508575"/>
            <a:ext cx="331800" cy="4683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64" name="Shape 64"/>
          <p:cNvPicPr preferRelativeResize="0"/>
          <p:nvPr/>
        </p:nvPicPr>
        <p:blipFill>
          <a:blip r:embed="rId5">
            <a:alphaModFix/>
          </a:blip>
          <a:stretch>
            <a:fillRect/>
          </a:stretch>
        </p:blipFill>
        <p:spPr>
          <a:xfrm>
            <a:off x="7391491" y="4473950"/>
            <a:ext cx="1549259" cy="4682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Shape 1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solidFill>
                  <a:srgbClr val="0A4E97"/>
                </a:solidFill>
                <a:latin typeface="Montserrat"/>
                <a:ea typeface="Montserrat"/>
                <a:cs typeface="Montserrat"/>
                <a:sym typeface="Montserrat"/>
              </a:rPr>
              <a:t>Team and Partners</a:t>
            </a:r>
            <a:endParaRPr>
              <a:solidFill>
                <a:srgbClr val="0A4E97"/>
              </a:solidFill>
            </a:endParaRPr>
          </a:p>
        </p:txBody>
      </p:sp>
      <p:sp>
        <p:nvSpPr>
          <p:cNvPr id="177" name="Shape 177"/>
          <p:cNvSpPr txBox="1"/>
          <p:nvPr>
            <p:ph idx="1" type="body"/>
          </p:nvPr>
        </p:nvSpPr>
        <p:spPr>
          <a:xfrm>
            <a:off x="311700" y="1126100"/>
            <a:ext cx="8520600" cy="3416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t/>
            </a:r>
            <a:endParaRPr sz="1400">
              <a:solidFill>
                <a:schemeClr val="dk1"/>
              </a:solidFill>
              <a:latin typeface="Montserrat"/>
              <a:ea typeface="Montserrat"/>
              <a:cs typeface="Montserrat"/>
              <a:sym typeface="Montserrat"/>
            </a:endParaRPr>
          </a:p>
          <a:p>
            <a:pPr indent="0" lvl="0" marL="0" rtl="0">
              <a:spcBef>
                <a:spcPts val="0"/>
              </a:spcBef>
              <a:spcAft>
                <a:spcPts val="1600"/>
              </a:spcAft>
              <a:buNone/>
            </a:pPr>
            <a:r>
              <a:t/>
            </a:r>
            <a:endParaRPr/>
          </a:p>
        </p:txBody>
      </p:sp>
      <p:pic>
        <p:nvPicPr>
          <p:cNvPr id="178" name="Shape 178"/>
          <p:cNvPicPr preferRelativeResize="0"/>
          <p:nvPr/>
        </p:nvPicPr>
        <p:blipFill>
          <a:blip r:embed="rId3">
            <a:alphaModFix/>
          </a:blip>
          <a:stretch>
            <a:fillRect/>
          </a:stretch>
        </p:blipFill>
        <p:spPr>
          <a:xfrm>
            <a:off x="2153450" y="3209075"/>
            <a:ext cx="4749138" cy="1571750"/>
          </a:xfrm>
          <a:prstGeom prst="rect">
            <a:avLst/>
          </a:prstGeom>
          <a:noFill/>
          <a:ln>
            <a:noFill/>
          </a:ln>
        </p:spPr>
      </p:pic>
      <p:sp>
        <p:nvSpPr>
          <p:cNvPr id="179" name="Shape 17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180" name="Shape 180"/>
          <p:cNvPicPr preferRelativeResize="0"/>
          <p:nvPr/>
        </p:nvPicPr>
        <p:blipFill rotWithShape="1">
          <a:blip r:embed="rId4">
            <a:alphaModFix/>
          </a:blip>
          <a:srcRect b="63317" l="2687" r="31284" t="16102"/>
          <a:stretch/>
        </p:blipFill>
        <p:spPr>
          <a:xfrm>
            <a:off x="332625" y="1167325"/>
            <a:ext cx="8390812" cy="1848890"/>
          </a:xfrm>
          <a:prstGeom prst="rect">
            <a:avLst/>
          </a:prstGeom>
          <a:noFill/>
          <a:ln>
            <a:noFill/>
          </a:ln>
        </p:spPr>
      </p:pic>
      <p:pic>
        <p:nvPicPr>
          <p:cNvPr id="181" name="Shape 181"/>
          <p:cNvPicPr preferRelativeResize="0"/>
          <p:nvPr/>
        </p:nvPicPr>
        <p:blipFill>
          <a:blip r:embed="rId5">
            <a:alphaModFix/>
          </a:blip>
          <a:stretch>
            <a:fillRect/>
          </a:stretch>
        </p:blipFill>
        <p:spPr>
          <a:xfrm>
            <a:off x="7989611" y="76200"/>
            <a:ext cx="1078190" cy="325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A4E97">
            <a:alpha val="14620"/>
          </a:srgbClr>
        </a:solidFill>
      </p:bgPr>
    </p:bg>
    <p:spTree>
      <p:nvGrpSpPr>
        <p:cNvPr id="185" name="Shape 185"/>
        <p:cNvGrpSpPr/>
        <p:nvPr/>
      </p:nvGrpSpPr>
      <p:grpSpPr>
        <a:xfrm>
          <a:off x="0" y="0"/>
          <a:ext cx="0" cy="0"/>
          <a:chOff x="0" y="0"/>
          <a:chExt cx="0" cy="0"/>
        </a:xfrm>
      </p:grpSpPr>
      <p:sp>
        <p:nvSpPr>
          <p:cNvPr id="186" name="Shape 18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187" name="Shape 1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a:solidFill>
                  <a:srgbClr val="0A4E97"/>
                </a:solidFill>
                <a:latin typeface="Montserrat"/>
                <a:ea typeface="Montserrat"/>
                <a:cs typeface="Montserrat"/>
                <a:sym typeface="Montserrat"/>
              </a:rPr>
              <a:t>Traction</a:t>
            </a:r>
            <a:endParaRPr b="1">
              <a:solidFill>
                <a:srgbClr val="0A4E97"/>
              </a:solidFill>
              <a:latin typeface="Montserrat"/>
              <a:ea typeface="Montserrat"/>
              <a:cs typeface="Montserrat"/>
              <a:sym typeface="Montserrat"/>
            </a:endParaRPr>
          </a:p>
        </p:txBody>
      </p:sp>
      <p:cxnSp>
        <p:nvCxnSpPr>
          <p:cNvPr id="188" name="Shape 188"/>
          <p:cNvCxnSpPr/>
          <p:nvPr/>
        </p:nvCxnSpPr>
        <p:spPr>
          <a:xfrm>
            <a:off x="3359575" y="1339350"/>
            <a:ext cx="0" cy="3340500"/>
          </a:xfrm>
          <a:prstGeom prst="straightConnector1">
            <a:avLst/>
          </a:prstGeom>
          <a:noFill/>
          <a:ln cap="flat" cmpd="sng" w="9525">
            <a:solidFill>
              <a:srgbClr val="073763"/>
            </a:solidFill>
            <a:prstDash val="solid"/>
            <a:round/>
            <a:headEnd len="med" w="med" type="none"/>
            <a:tailEnd len="med" w="med" type="none"/>
          </a:ln>
        </p:spPr>
      </p:cxnSp>
      <p:cxnSp>
        <p:nvCxnSpPr>
          <p:cNvPr id="189" name="Shape 189"/>
          <p:cNvCxnSpPr/>
          <p:nvPr/>
        </p:nvCxnSpPr>
        <p:spPr>
          <a:xfrm>
            <a:off x="6496725" y="1339350"/>
            <a:ext cx="0" cy="3340500"/>
          </a:xfrm>
          <a:prstGeom prst="straightConnector1">
            <a:avLst/>
          </a:prstGeom>
          <a:noFill/>
          <a:ln cap="flat" cmpd="sng" w="9525">
            <a:solidFill>
              <a:srgbClr val="073763"/>
            </a:solidFill>
            <a:prstDash val="solid"/>
            <a:round/>
            <a:headEnd len="med" w="med" type="none"/>
            <a:tailEnd len="med" w="med" type="none"/>
          </a:ln>
        </p:spPr>
      </p:cxnSp>
      <p:sp>
        <p:nvSpPr>
          <p:cNvPr id="190" name="Shape 190"/>
          <p:cNvSpPr txBox="1"/>
          <p:nvPr/>
        </p:nvSpPr>
        <p:spPr>
          <a:xfrm>
            <a:off x="6784500" y="1534025"/>
            <a:ext cx="2207100" cy="1401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800">
                <a:solidFill>
                  <a:srgbClr val="073763"/>
                </a:solidFill>
                <a:latin typeface="Montserrat"/>
                <a:ea typeface="Montserrat"/>
                <a:cs typeface="Montserrat"/>
                <a:sym typeface="Montserrat"/>
              </a:rPr>
              <a:t>50+ </a:t>
            </a:r>
            <a:r>
              <a:rPr lang="en-GB">
                <a:solidFill>
                  <a:srgbClr val="073763"/>
                </a:solidFill>
                <a:latin typeface="Montserrat"/>
                <a:ea typeface="Montserrat"/>
                <a:cs typeface="Montserrat"/>
                <a:sym typeface="Montserrat"/>
              </a:rPr>
              <a:t>stakeholders contacted</a:t>
            </a:r>
            <a:endParaRPr sz="1100">
              <a:solidFill>
                <a:srgbClr val="073763"/>
              </a:solidFill>
              <a:latin typeface="Montserrat"/>
              <a:ea typeface="Montserrat"/>
              <a:cs typeface="Montserrat"/>
              <a:sym typeface="Montserrat"/>
            </a:endParaRPr>
          </a:p>
          <a:p>
            <a:pPr indent="0" lvl="0" marL="0" rtl="0">
              <a:spcBef>
                <a:spcPts val="0"/>
              </a:spcBef>
              <a:spcAft>
                <a:spcPts val="0"/>
              </a:spcAft>
              <a:buNone/>
            </a:pPr>
            <a:r>
              <a:rPr b="1" lang="en-GB" sz="1800">
                <a:solidFill>
                  <a:srgbClr val="073763"/>
                </a:solidFill>
                <a:latin typeface="Montserrat"/>
                <a:ea typeface="Montserrat"/>
                <a:cs typeface="Montserrat"/>
                <a:sym typeface="Montserrat"/>
              </a:rPr>
              <a:t>29</a:t>
            </a:r>
            <a:r>
              <a:rPr b="1" lang="en-GB" sz="1800">
                <a:solidFill>
                  <a:srgbClr val="073763"/>
                </a:solidFill>
                <a:latin typeface="Montserrat"/>
                <a:ea typeface="Montserrat"/>
                <a:cs typeface="Montserrat"/>
                <a:sym typeface="Montserrat"/>
              </a:rPr>
              <a:t> </a:t>
            </a:r>
            <a:r>
              <a:rPr lang="en-GB">
                <a:solidFill>
                  <a:srgbClr val="073763"/>
                </a:solidFill>
                <a:latin typeface="Montserrat"/>
                <a:ea typeface="Montserrat"/>
                <a:cs typeface="Montserrat"/>
                <a:sym typeface="Montserrat"/>
              </a:rPr>
              <a:t>stakeholders met</a:t>
            </a:r>
            <a:endParaRPr>
              <a:solidFill>
                <a:srgbClr val="073763"/>
              </a:solidFill>
              <a:latin typeface="Montserrat"/>
              <a:ea typeface="Montserrat"/>
              <a:cs typeface="Montserrat"/>
              <a:sym typeface="Montserrat"/>
            </a:endParaRPr>
          </a:p>
          <a:p>
            <a:pPr indent="0" lvl="0" marL="0" rtl="0">
              <a:spcBef>
                <a:spcPts val="0"/>
              </a:spcBef>
              <a:spcAft>
                <a:spcPts val="0"/>
              </a:spcAft>
              <a:buNone/>
            </a:pPr>
            <a:r>
              <a:rPr b="1" lang="en-GB" sz="1800">
                <a:solidFill>
                  <a:srgbClr val="073763"/>
                </a:solidFill>
                <a:latin typeface="Montserrat"/>
                <a:ea typeface="Montserrat"/>
                <a:cs typeface="Montserrat"/>
                <a:sym typeface="Montserrat"/>
              </a:rPr>
              <a:t>1</a:t>
            </a:r>
            <a:r>
              <a:rPr lang="en-GB">
                <a:solidFill>
                  <a:srgbClr val="073763"/>
                </a:solidFill>
                <a:latin typeface="Montserrat"/>
                <a:ea typeface="Montserrat"/>
                <a:cs typeface="Montserrat"/>
                <a:sym typeface="Montserrat"/>
              </a:rPr>
              <a:t> potential client</a:t>
            </a:r>
            <a:endParaRPr sz="1800">
              <a:solidFill>
                <a:srgbClr val="073763"/>
              </a:solidFill>
              <a:latin typeface="Montserrat"/>
              <a:ea typeface="Montserrat"/>
              <a:cs typeface="Montserrat"/>
              <a:sym typeface="Montserrat"/>
            </a:endParaRPr>
          </a:p>
        </p:txBody>
      </p:sp>
      <p:pic>
        <p:nvPicPr>
          <p:cNvPr id="191" name="Shape 191"/>
          <p:cNvPicPr preferRelativeResize="0"/>
          <p:nvPr/>
        </p:nvPicPr>
        <p:blipFill>
          <a:blip r:embed="rId3">
            <a:alphaModFix/>
          </a:blip>
          <a:stretch>
            <a:fillRect/>
          </a:stretch>
        </p:blipFill>
        <p:spPr>
          <a:xfrm>
            <a:off x="7989611" y="76200"/>
            <a:ext cx="1078190" cy="325875"/>
          </a:xfrm>
          <a:prstGeom prst="rect">
            <a:avLst/>
          </a:prstGeom>
          <a:noFill/>
          <a:ln>
            <a:noFill/>
          </a:ln>
        </p:spPr>
      </p:pic>
      <p:sp>
        <p:nvSpPr>
          <p:cNvPr id="192" name="Shape 192"/>
          <p:cNvSpPr txBox="1"/>
          <p:nvPr/>
        </p:nvSpPr>
        <p:spPr>
          <a:xfrm>
            <a:off x="3435775" y="1512900"/>
            <a:ext cx="3047100" cy="1117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1800">
                <a:solidFill>
                  <a:srgbClr val="073763"/>
                </a:solidFill>
                <a:latin typeface="Montserrat"/>
                <a:ea typeface="Montserrat"/>
                <a:cs typeface="Montserrat"/>
                <a:sym typeface="Montserrat"/>
              </a:rPr>
              <a:t>Developing IoT solution</a:t>
            </a:r>
            <a:endParaRPr sz="1800">
              <a:solidFill>
                <a:srgbClr val="073763"/>
              </a:solidFill>
              <a:latin typeface="Montserrat"/>
              <a:ea typeface="Montserrat"/>
              <a:cs typeface="Montserrat"/>
              <a:sym typeface="Montserrat"/>
            </a:endParaRPr>
          </a:p>
          <a:p>
            <a:pPr indent="0" lvl="0" marL="0" rtl="0">
              <a:spcBef>
                <a:spcPts val="0"/>
              </a:spcBef>
              <a:spcAft>
                <a:spcPts val="0"/>
              </a:spcAft>
              <a:buClr>
                <a:schemeClr val="dk1"/>
              </a:buClr>
              <a:buSzPts val="1100"/>
              <a:buFont typeface="Arial"/>
              <a:buNone/>
            </a:pPr>
            <a:r>
              <a:t/>
            </a:r>
            <a:endParaRPr sz="600">
              <a:solidFill>
                <a:srgbClr val="073763"/>
              </a:solidFill>
              <a:latin typeface="Montserrat"/>
              <a:ea typeface="Montserrat"/>
              <a:cs typeface="Montserrat"/>
              <a:sym typeface="Montserrat"/>
            </a:endParaRPr>
          </a:p>
          <a:p>
            <a:pPr indent="-304800" lvl="0" marL="457200" rtl="0">
              <a:spcBef>
                <a:spcPts val="0"/>
              </a:spcBef>
              <a:spcAft>
                <a:spcPts val="0"/>
              </a:spcAft>
              <a:buClr>
                <a:srgbClr val="073763"/>
              </a:buClr>
              <a:buSzPts val="1200"/>
              <a:buFont typeface="Montserrat"/>
              <a:buChar char="●"/>
            </a:pPr>
            <a:r>
              <a:rPr lang="en-GB" sz="1200">
                <a:solidFill>
                  <a:srgbClr val="073763"/>
                </a:solidFill>
                <a:latin typeface="Montserrat"/>
                <a:ea typeface="Montserrat"/>
                <a:cs typeface="Montserrat"/>
                <a:sym typeface="Montserrat"/>
              </a:rPr>
              <a:t>Designed SQL data structure</a:t>
            </a:r>
            <a:endParaRPr sz="1200">
              <a:solidFill>
                <a:srgbClr val="073763"/>
              </a:solidFill>
              <a:latin typeface="Montserrat"/>
              <a:ea typeface="Montserrat"/>
              <a:cs typeface="Montserrat"/>
              <a:sym typeface="Montserrat"/>
            </a:endParaRPr>
          </a:p>
          <a:p>
            <a:pPr indent="-304800" lvl="0" marL="457200" rtl="0">
              <a:spcBef>
                <a:spcPts val="0"/>
              </a:spcBef>
              <a:spcAft>
                <a:spcPts val="0"/>
              </a:spcAft>
              <a:buClr>
                <a:srgbClr val="073763"/>
              </a:buClr>
              <a:buSzPts val="1200"/>
              <a:buFont typeface="Montserrat"/>
              <a:buChar char="●"/>
            </a:pPr>
            <a:r>
              <a:rPr lang="en-GB" sz="1200">
                <a:solidFill>
                  <a:srgbClr val="073763"/>
                </a:solidFill>
                <a:latin typeface="Montserrat"/>
                <a:ea typeface="Montserrat"/>
                <a:cs typeface="Montserrat"/>
                <a:sym typeface="Montserrat"/>
              </a:rPr>
              <a:t>Data from the machine uploaded to the DDBB.</a:t>
            </a:r>
            <a:endParaRPr sz="1200">
              <a:solidFill>
                <a:srgbClr val="073763"/>
              </a:solidFill>
              <a:latin typeface="Montserrat"/>
              <a:ea typeface="Montserrat"/>
              <a:cs typeface="Montserrat"/>
              <a:sym typeface="Montserrat"/>
            </a:endParaRPr>
          </a:p>
          <a:p>
            <a:pPr indent="-304800" lvl="0" marL="457200" rtl="0">
              <a:spcBef>
                <a:spcPts val="0"/>
              </a:spcBef>
              <a:spcAft>
                <a:spcPts val="0"/>
              </a:spcAft>
              <a:buClr>
                <a:srgbClr val="073763"/>
              </a:buClr>
              <a:buSzPts val="1200"/>
              <a:buFont typeface="Montserrat"/>
              <a:buChar char="●"/>
            </a:pPr>
            <a:r>
              <a:rPr lang="en-GB" sz="1200">
                <a:solidFill>
                  <a:srgbClr val="073763"/>
                </a:solidFill>
                <a:latin typeface="Montserrat"/>
                <a:ea typeface="Montserrat"/>
                <a:cs typeface="Montserrat"/>
                <a:sym typeface="Montserrat"/>
              </a:rPr>
              <a:t>Flask Server visualizes data and reports anomalies.</a:t>
            </a:r>
            <a:endParaRPr sz="1800">
              <a:solidFill>
                <a:srgbClr val="073763"/>
              </a:solidFill>
              <a:latin typeface="Montserrat"/>
              <a:ea typeface="Montserrat"/>
              <a:cs typeface="Montserrat"/>
              <a:sym typeface="Montserrat"/>
            </a:endParaRPr>
          </a:p>
        </p:txBody>
      </p:sp>
      <p:pic>
        <p:nvPicPr>
          <p:cNvPr id="193" name="Shape 193"/>
          <p:cNvPicPr preferRelativeResize="0"/>
          <p:nvPr/>
        </p:nvPicPr>
        <p:blipFill rotWithShape="1">
          <a:blip r:embed="rId4">
            <a:alphaModFix/>
          </a:blip>
          <a:srcRect b="21724" l="5756" r="6624" t="11940"/>
          <a:stretch/>
        </p:blipFill>
        <p:spPr>
          <a:xfrm>
            <a:off x="3514188" y="3031328"/>
            <a:ext cx="2827928" cy="1539591"/>
          </a:xfrm>
          <a:prstGeom prst="rect">
            <a:avLst/>
          </a:prstGeom>
          <a:noFill/>
          <a:ln>
            <a:noFill/>
          </a:ln>
        </p:spPr>
      </p:pic>
      <p:pic>
        <p:nvPicPr>
          <p:cNvPr id="194" name="Shape 194"/>
          <p:cNvPicPr preferRelativeResize="0"/>
          <p:nvPr/>
        </p:nvPicPr>
        <p:blipFill>
          <a:blip r:embed="rId5">
            <a:alphaModFix/>
          </a:blip>
          <a:stretch>
            <a:fillRect/>
          </a:stretch>
        </p:blipFill>
        <p:spPr>
          <a:xfrm>
            <a:off x="6725200" y="3041325"/>
            <a:ext cx="2207224" cy="1090621"/>
          </a:xfrm>
          <a:prstGeom prst="rect">
            <a:avLst/>
          </a:prstGeom>
          <a:noFill/>
          <a:ln>
            <a:noFill/>
          </a:ln>
        </p:spPr>
      </p:pic>
      <p:cxnSp>
        <p:nvCxnSpPr>
          <p:cNvPr id="195" name="Shape 195"/>
          <p:cNvCxnSpPr/>
          <p:nvPr/>
        </p:nvCxnSpPr>
        <p:spPr>
          <a:xfrm>
            <a:off x="549625" y="2234675"/>
            <a:ext cx="2303100" cy="0"/>
          </a:xfrm>
          <a:prstGeom prst="straightConnector1">
            <a:avLst/>
          </a:prstGeom>
          <a:noFill/>
          <a:ln cap="flat" cmpd="sng" w="9525">
            <a:solidFill>
              <a:srgbClr val="073763"/>
            </a:solidFill>
            <a:prstDash val="solid"/>
            <a:round/>
            <a:headEnd len="med" w="med" type="none"/>
            <a:tailEnd len="med" w="med" type="none"/>
          </a:ln>
        </p:spPr>
      </p:cxnSp>
      <p:sp>
        <p:nvSpPr>
          <p:cNvPr id="196" name="Shape 196"/>
          <p:cNvSpPr txBox="1"/>
          <p:nvPr/>
        </p:nvSpPr>
        <p:spPr>
          <a:xfrm>
            <a:off x="254725" y="2461475"/>
            <a:ext cx="28929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073763"/>
                </a:solidFill>
                <a:latin typeface="Montserrat"/>
                <a:ea typeface="Montserrat"/>
                <a:cs typeface="Montserrat"/>
                <a:sym typeface="Montserrat"/>
              </a:rPr>
              <a:t>Hiring a team member with IT skills</a:t>
            </a:r>
            <a:endParaRPr sz="1800">
              <a:solidFill>
                <a:srgbClr val="073763"/>
              </a:solidFill>
              <a:latin typeface="Montserrat"/>
              <a:ea typeface="Montserrat"/>
              <a:cs typeface="Montserrat"/>
              <a:sym typeface="Montserrat"/>
            </a:endParaRPr>
          </a:p>
        </p:txBody>
      </p:sp>
      <p:sp>
        <p:nvSpPr>
          <p:cNvPr id="197" name="Shape 197"/>
          <p:cNvSpPr txBox="1"/>
          <p:nvPr/>
        </p:nvSpPr>
        <p:spPr>
          <a:xfrm>
            <a:off x="306350" y="1511375"/>
            <a:ext cx="2827800" cy="572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800">
                <a:solidFill>
                  <a:srgbClr val="073763"/>
                </a:solidFill>
                <a:latin typeface="Montserrat"/>
                <a:ea typeface="Montserrat"/>
                <a:cs typeface="Montserrat"/>
                <a:sym typeface="Montserrat"/>
              </a:rPr>
              <a:t> Commercial Website </a:t>
            </a:r>
            <a:endParaRPr sz="1800">
              <a:solidFill>
                <a:srgbClr val="073763"/>
              </a:solidFill>
              <a:latin typeface="Montserrat"/>
              <a:ea typeface="Montserrat"/>
              <a:cs typeface="Montserrat"/>
              <a:sym typeface="Montserrat"/>
            </a:endParaRPr>
          </a:p>
        </p:txBody>
      </p:sp>
      <p:cxnSp>
        <p:nvCxnSpPr>
          <p:cNvPr id="198" name="Shape 198"/>
          <p:cNvCxnSpPr/>
          <p:nvPr/>
        </p:nvCxnSpPr>
        <p:spPr>
          <a:xfrm>
            <a:off x="549625" y="3426475"/>
            <a:ext cx="2303100" cy="0"/>
          </a:xfrm>
          <a:prstGeom prst="straightConnector1">
            <a:avLst/>
          </a:prstGeom>
          <a:noFill/>
          <a:ln cap="flat" cmpd="sng" w="9525">
            <a:solidFill>
              <a:srgbClr val="073763"/>
            </a:solidFill>
            <a:prstDash val="solid"/>
            <a:round/>
            <a:headEnd len="med" w="med" type="none"/>
            <a:tailEnd len="med" w="med" type="none"/>
          </a:ln>
        </p:spPr>
      </p:cxnSp>
      <p:sp>
        <p:nvSpPr>
          <p:cNvPr id="199" name="Shape 199"/>
          <p:cNvSpPr txBox="1"/>
          <p:nvPr/>
        </p:nvSpPr>
        <p:spPr>
          <a:xfrm>
            <a:off x="118975" y="3964225"/>
            <a:ext cx="31644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solidFill>
                <a:srgbClr val="073763"/>
              </a:solidFill>
              <a:latin typeface="Montserrat"/>
              <a:ea typeface="Montserrat"/>
              <a:cs typeface="Montserrat"/>
              <a:sym typeface="Montserrat"/>
            </a:endParaRPr>
          </a:p>
        </p:txBody>
      </p:sp>
      <p:sp>
        <p:nvSpPr>
          <p:cNvPr id="200" name="Shape 200"/>
          <p:cNvSpPr txBox="1"/>
          <p:nvPr/>
        </p:nvSpPr>
        <p:spPr>
          <a:xfrm>
            <a:off x="238225" y="3613375"/>
            <a:ext cx="28929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073763"/>
                </a:solidFill>
                <a:latin typeface="Montserrat"/>
                <a:ea typeface="Montserrat"/>
                <a:cs typeface="Montserrat"/>
                <a:sym typeface="Montserrat"/>
              </a:rPr>
              <a:t>Building a PH monitoring system</a:t>
            </a:r>
            <a:endParaRPr sz="1800">
              <a:solidFill>
                <a:srgbClr val="073763"/>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A4E97">
            <a:alpha val="14620"/>
          </a:srgbClr>
        </a:solidFill>
      </p:bgPr>
    </p:bg>
    <p:spTree>
      <p:nvGrpSpPr>
        <p:cNvPr id="204" name="Shape 204"/>
        <p:cNvGrpSpPr/>
        <p:nvPr/>
      </p:nvGrpSpPr>
      <p:grpSpPr>
        <a:xfrm>
          <a:off x="0" y="0"/>
          <a:ext cx="0" cy="0"/>
          <a:chOff x="0" y="0"/>
          <a:chExt cx="0" cy="0"/>
        </a:xfrm>
      </p:grpSpPr>
      <p:sp>
        <p:nvSpPr>
          <p:cNvPr id="205" name="Shape 20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206" name="Shape 2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solidFill>
                  <a:srgbClr val="0A4E97"/>
                </a:solidFill>
                <a:latin typeface="Montserrat"/>
                <a:ea typeface="Montserrat"/>
                <a:cs typeface="Montserrat"/>
                <a:sym typeface="Montserrat"/>
              </a:rPr>
              <a:t>Future Goals</a:t>
            </a:r>
            <a:endParaRPr b="1">
              <a:solidFill>
                <a:srgbClr val="0A4E97"/>
              </a:solidFill>
              <a:latin typeface="Montserrat"/>
              <a:ea typeface="Montserrat"/>
              <a:cs typeface="Montserrat"/>
              <a:sym typeface="Montserrat"/>
            </a:endParaRPr>
          </a:p>
        </p:txBody>
      </p:sp>
      <p:cxnSp>
        <p:nvCxnSpPr>
          <p:cNvPr id="207" name="Shape 207"/>
          <p:cNvCxnSpPr/>
          <p:nvPr/>
        </p:nvCxnSpPr>
        <p:spPr>
          <a:xfrm>
            <a:off x="2971563" y="1575000"/>
            <a:ext cx="0" cy="2775600"/>
          </a:xfrm>
          <a:prstGeom prst="straightConnector1">
            <a:avLst/>
          </a:prstGeom>
          <a:noFill/>
          <a:ln cap="flat" cmpd="sng" w="9525">
            <a:solidFill>
              <a:srgbClr val="073763"/>
            </a:solidFill>
            <a:prstDash val="solid"/>
            <a:round/>
            <a:headEnd len="med" w="med" type="none"/>
            <a:tailEnd len="med" w="med" type="none"/>
          </a:ln>
        </p:spPr>
      </p:cxnSp>
      <p:cxnSp>
        <p:nvCxnSpPr>
          <p:cNvPr id="208" name="Shape 208"/>
          <p:cNvCxnSpPr/>
          <p:nvPr/>
        </p:nvCxnSpPr>
        <p:spPr>
          <a:xfrm>
            <a:off x="6410513" y="1507125"/>
            <a:ext cx="0" cy="2835900"/>
          </a:xfrm>
          <a:prstGeom prst="straightConnector1">
            <a:avLst/>
          </a:prstGeom>
          <a:noFill/>
          <a:ln cap="flat" cmpd="sng" w="9525">
            <a:solidFill>
              <a:srgbClr val="073763"/>
            </a:solidFill>
            <a:prstDash val="solid"/>
            <a:round/>
            <a:headEnd len="med" w="med" type="none"/>
            <a:tailEnd len="med" w="med" type="none"/>
          </a:ln>
        </p:spPr>
      </p:cxnSp>
      <p:pic>
        <p:nvPicPr>
          <p:cNvPr id="209" name="Shape 209"/>
          <p:cNvPicPr preferRelativeResize="0"/>
          <p:nvPr/>
        </p:nvPicPr>
        <p:blipFill>
          <a:blip r:embed="rId3">
            <a:alphaModFix/>
          </a:blip>
          <a:stretch>
            <a:fillRect/>
          </a:stretch>
        </p:blipFill>
        <p:spPr>
          <a:xfrm>
            <a:off x="7989611" y="76200"/>
            <a:ext cx="1078190" cy="325875"/>
          </a:xfrm>
          <a:prstGeom prst="rect">
            <a:avLst/>
          </a:prstGeom>
          <a:noFill/>
          <a:ln>
            <a:noFill/>
          </a:ln>
        </p:spPr>
      </p:pic>
      <p:sp>
        <p:nvSpPr>
          <p:cNvPr id="210" name="Shape 210"/>
          <p:cNvSpPr txBox="1"/>
          <p:nvPr/>
        </p:nvSpPr>
        <p:spPr>
          <a:xfrm>
            <a:off x="188161" y="3369675"/>
            <a:ext cx="27756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073763"/>
                </a:solidFill>
                <a:latin typeface="Montserrat"/>
                <a:ea typeface="Montserrat"/>
                <a:cs typeface="Montserrat"/>
                <a:sym typeface="Montserrat"/>
              </a:rPr>
              <a:t>Develop solution utilizing spectroscopy</a:t>
            </a:r>
            <a:endParaRPr sz="1800">
              <a:solidFill>
                <a:srgbClr val="073763"/>
              </a:solidFill>
              <a:latin typeface="Montserrat"/>
              <a:ea typeface="Montserrat"/>
              <a:cs typeface="Montserrat"/>
              <a:sym typeface="Montserrat"/>
            </a:endParaRPr>
          </a:p>
        </p:txBody>
      </p:sp>
      <p:sp>
        <p:nvSpPr>
          <p:cNvPr id="211" name="Shape 211"/>
          <p:cNvSpPr txBox="1"/>
          <p:nvPr/>
        </p:nvSpPr>
        <p:spPr>
          <a:xfrm>
            <a:off x="2971563" y="3369675"/>
            <a:ext cx="3425400" cy="878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073763"/>
                </a:solidFill>
                <a:latin typeface="Montserrat"/>
                <a:ea typeface="Montserrat"/>
                <a:cs typeface="Montserrat"/>
                <a:sym typeface="Montserrat"/>
              </a:rPr>
              <a:t>Easily integrable IT system / API for consumer use</a:t>
            </a:r>
            <a:endParaRPr sz="1800">
              <a:solidFill>
                <a:srgbClr val="073763"/>
              </a:solidFill>
              <a:latin typeface="Montserrat"/>
              <a:ea typeface="Montserrat"/>
              <a:cs typeface="Montserrat"/>
              <a:sym typeface="Montserrat"/>
            </a:endParaRPr>
          </a:p>
        </p:txBody>
      </p:sp>
      <p:sp>
        <p:nvSpPr>
          <p:cNvPr id="212" name="Shape 212"/>
          <p:cNvSpPr txBox="1"/>
          <p:nvPr/>
        </p:nvSpPr>
        <p:spPr>
          <a:xfrm>
            <a:off x="6434338" y="3369675"/>
            <a:ext cx="2597700" cy="69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073763"/>
                </a:solidFill>
                <a:latin typeface="Montserrat"/>
                <a:ea typeface="Montserrat"/>
                <a:cs typeface="Montserrat"/>
                <a:sym typeface="Montserrat"/>
              </a:rPr>
              <a:t>On site verification and review</a:t>
            </a:r>
            <a:endParaRPr sz="1800">
              <a:solidFill>
                <a:srgbClr val="073763"/>
              </a:solidFill>
              <a:latin typeface="Montserrat"/>
              <a:ea typeface="Montserrat"/>
              <a:cs typeface="Montserrat"/>
              <a:sym typeface="Montserrat"/>
            </a:endParaRPr>
          </a:p>
        </p:txBody>
      </p:sp>
      <p:pic>
        <p:nvPicPr>
          <p:cNvPr id="213" name="Shape 213"/>
          <p:cNvPicPr preferRelativeResize="0"/>
          <p:nvPr/>
        </p:nvPicPr>
        <p:blipFill>
          <a:blip r:embed="rId4">
            <a:alphaModFix/>
          </a:blip>
          <a:stretch>
            <a:fillRect/>
          </a:stretch>
        </p:blipFill>
        <p:spPr>
          <a:xfrm>
            <a:off x="1233051" y="1575000"/>
            <a:ext cx="1130812" cy="1574200"/>
          </a:xfrm>
          <a:prstGeom prst="rect">
            <a:avLst/>
          </a:prstGeom>
          <a:noFill/>
          <a:ln>
            <a:noFill/>
          </a:ln>
        </p:spPr>
      </p:pic>
      <p:pic>
        <p:nvPicPr>
          <p:cNvPr id="214" name="Shape 214"/>
          <p:cNvPicPr preferRelativeResize="0"/>
          <p:nvPr/>
        </p:nvPicPr>
        <p:blipFill>
          <a:blip r:embed="rId5">
            <a:alphaModFix/>
          </a:blip>
          <a:stretch>
            <a:fillRect/>
          </a:stretch>
        </p:blipFill>
        <p:spPr>
          <a:xfrm>
            <a:off x="3960263" y="1930187"/>
            <a:ext cx="1522739" cy="1219000"/>
          </a:xfrm>
          <a:prstGeom prst="rect">
            <a:avLst/>
          </a:prstGeom>
          <a:noFill/>
          <a:ln>
            <a:noFill/>
          </a:ln>
        </p:spPr>
      </p:pic>
      <p:pic>
        <p:nvPicPr>
          <p:cNvPr id="215" name="Shape 215"/>
          <p:cNvPicPr preferRelativeResize="0"/>
          <p:nvPr/>
        </p:nvPicPr>
        <p:blipFill>
          <a:blip r:embed="rId6">
            <a:alphaModFix/>
          </a:blip>
          <a:stretch>
            <a:fillRect/>
          </a:stretch>
        </p:blipFill>
        <p:spPr>
          <a:xfrm>
            <a:off x="7047478" y="1930187"/>
            <a:ext cx="1219025" cy="1219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A4E97">
            <a:alpha val="14620"/>
          </a:srgbClr>
        </a:solidFill>
      </p:bgPr>
    </p:bg>
    <p:spTree>
      <p:nvGrpSpPr>
        <p:cNvPr id="219" name="Shape 219"/>
        <p:cNvGrpSpPr/>
        <p:nvPr/>
      </p:nvGrpSpPr>
      <p:grpSpPr>
        <a:xfrm>
          <a:off x="0" y="0"/>
          <a:ext cx="0" cy="0"/>
          <a:chOff x="0" y="0"/>
          <a:chExt cx="0" cy="0"/>
        </a:xfrm>
      </p:grpSpPr>
      <p:sp>
        <p:nvSpPr>
          <p:cNvPr id="220" name="Shape 2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a:solidFill>
                  <a:srgbClr val="0A4E97"/>
                </a:solidFill>
                <a:latin typeface="Montserrat"/>
                <a:ea typeface="Montserrat"/>
                <a:cs typeface="Montserrat"/>
                <a:sym typeface="Montserrat"/>
              </a:rPr>
              <a:t>Needs and Risks</a:t>
            </a:r>
            <a:endParaRPr b="1">
              <a:solidFill>
                <a:srgbClr val="0A4E97"/>
              </a:solidFill>
              <a:latin typeface="Montserrat"/>
              <a:ea typeface="Montserrat"/>
              <a:cs typeface="Montserrat"/>
              <a:sym typeface="Montserrat"/>
            </a:endParaRPr>
          </a:p>
        </p:txBody>
      </p:sp>
      <p:sp>
        <p:nvSpPr>
          <p:cNvPr id="221" name="Shape 221"/>
          <p:cNvSpPr txBox="1"/>
          <p:nvPr>
            <p:ph idx="1" type="body"/>
          </p:nvPr>
        </p:nvSpPr>
        <p:spPr>
          <a:xfrm>
            <a:off x="93325" y="1152475"/>
            <a:ext cx="90507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solidFill>
                  <a:srgbClr val="073763"/>
                </a:solidFill>
                <a:latin typeface="Montserrat"/>
                <a:ea typeface="Montserrat"/>
                <a:cs typeface="Montserrat"/>
                <a:sym typeface="Montserrat"/>
              </a:rPr>
              <a:t>Need:</a:t>
            </a:r>
            <a:endParaRPr b="1">
              <a:solidFill>
                <a:srgbClr val="073763"/>
              </a:solidFill>
              <a:latin typeface="Montserrat"/>
              <a:ea typeface="Montserrat"/>
              <a:cs typeface="Montserrat"/>
              <a:sym typeface="Montserrat"/>
            </a:endParaRPr>
          </a:p>
          <a:p>
            <a:pPr indent="-342900" lvl="0" marL="457200" rtl="0">
              <a:spcBef>
                <a:spcPts val="1600"/>
              </a:spcBef>
              <a:spcAft>
                <a:spcPts val="0"/>
              </a:spcAft>
              <a:buClr>
                <a:srgbClr val="073763"/>
              </a:buClr>
              <a:buSzPts val="1800"/>
              <a:buFont typeface="Montserrat"/>
              <a:buChar char="●"/>
            </a:pPr>
            <a:r>
              <a:rPr lang="en-GB">
                <a:solidFill>
                  <a:srgbClr val="073763"/>
                </a:solidFill>
                <a:latin typeface="Montserrat"/>
                <a:ea typeface="Montserrat"/>
                <a:cs typeface="Montserrat"/>
                <a:sym typeface="Montserrat"/>
              </a:rPr>
              <a:t>Find a suitable gateway person that can get us inside the market</a:t>
            </a:r>
            <a:endParaRPr>
              <a:solidFill>
                <a:srgbClr val="073763"/>
              </a:solidFill>
              <a:latin typeface="Montserrat"/>
              <a:ea typeface="Montserrat"/>
              <a:cs typeface="Montserrat"/>
              <a:sym typeface="Montserrat"/>
            </a:endParaRPr>
          </a:p>
          <a:p>
            <a:pPr indent="-342900" lvl="0" marL="457200" rtl="0">
              <a:spcBef>
                <a:spcPts val="0"/>
              </a:spcBef>
              <a:spcAft>
                <a:spcPts val="0"/>
              </a:spcAft>
              <a:buClr>
                <a:srgbClr val="073763"/>
              </a:buClr>
              <a:buSzPts val="1800"/>
              <a:buFont typeface="Montserrat"/>
              <a:buChar char="●"/>
            </a:pPr>
            <a:r>
              <a:rPr lang="en-GB">
                <a:solidFill>
                  <a:srgbClr val="073763"/>
                </a:solidFill>
                <a:latin typeface="Montserrat"/>
                <a:ea typeface="Montserrat"/>
                <a:cs typeface="Montserrat"/>
                <a:sym typeface="Montserrat"/>
              </a:rPr>
              <a:t>Better understanding of the way documentation should be handled</a:t>
            </a:r>
            <a:endParaRPr>
              <a:solidFill>
                <a:srgbClr val="073763"/>
              </a:solidFill>
              <a:latin typeface="Montserrat"/>
              <a:ea typeface="Montserrat"/>
              <a:cs typeface="Montserrat"/>
              <a:sym typeface="Montserrat"/>
            </a:endParaRPr>
          </a:p>
          <a:p>
            <a:pPr indent="-342900" lvl="0" marL="457200" rtl="0">
              <a:spcBef>
                <a:spcPts val="0"/>
              </a:spcBef>
              <a:spcAft>
                <a:spcPts val="0"/>
              </a:spcAft>
              <a:buClr>
                <a:srgbClr val="073763"/>
              </a:buClr>
              <a:buSzPts val="1800"/>
              <a:buFont typeface="Montserrat"/>
              <a:buChar char="●"/>
            </a:pPr>
            <a:r>
              <a:rPr lang="en-GB">
                <a:solidFill>
                  <a:srgbClr val="073763"/>
                </a:solidFill>
                <a:latin typeface="Montserrat"/>
                <a:ea typeface="Montserrat"/>
                <a:cs typeface="Montserrat"/>
                <a:sym typeface="Montserrat"/>
              </a:rPr>
              <a:t>Investigate and assess how to differentiate more from competitors</a:t>
            </a:r>
            <a:endParaRPr>
              <a:solidFill>
                <a:srgbClr val="073763"/>
              </a:solidFill>
              <a:latin typeface="Montserrat"/>
              <a:ea typeface="Montserrat"/>
              <a:cs typeface="Montserrat"/>
              <a:sym typeface="Montserrat"/>
            </a:endParaRPr>
          </a:p>
          <a:p>
            <a:pPr indent="0" lvl="0" marL="0" rtl="0">
              <a:spcBef>
                <a:spcPts val="1600"/>
              </a:spcBef>
              <a:spcAft>
                <a:spcPts val="0"/>
              </a:spcAft>
              <a:buNone/>
            </a:pPr>
            <a:r>
              <a:rPr b="1" lang="en-GB">
                <a:solidFill>
                  <a:srgbClr val="073763"/>
                </a:solidFill>
                <a:latin typeface="Montserrat"/>
                <a:ea typeface="Montserrat"/>
                <a:cs typeface="Montserrat"/>
                <a:sym typeface="Montserrat"/>
              </a:rPr>
              <a:t>Risks:</a:t>
            </a:r>
            <a:endParaRPr b="1">
              <a:solidFill>
                <a:srgbClr val="073763"/>
              </a:solidFill>
              <a:latin typeface="Montserrat"/>
              <a:ea typeface="Montserrat"/>
              <a:cs typeface="Montserrat"/>
              <a:sym typeface="Montserrat"/>
            </a:endParaRPr>
          </a:p>
          <a:p>
            <a:pPr indent="-342900" lvl="0" marL="457200" rtl="0">
              <a:spcBef>
                <a:spcPts val="1600"/>
              </a:spcBef>
              <a:spcAft>
                <a:spcPts val="0"/>
              </a:spcAft>
              <a:buClr>
                <a:srgbClr val="073763"/>
              </a:buClr>
              <a:buSzPts val="1800"/>
              <a:buFont typeface="Montserrat"/>
              <a:buChar char="●"/>
            </a:pPr>
            <a:r>
              <a:rPr lang="en-GB">
                <a:solidFill>
                  <a:srgbClr val="073763"/>
                </a:solidFill>
                <a:latin typeface="Montserrat"/>
                <a:ea typeface="Montserrat"/>
                <a:cs typeface="Montserrat"/>
                <a:sym typeface="Montserrat"/>
              </a:rPr>
              <a:t>Not enough market size and reputation</a:t>
            </a:r>
            <a:endParaRPr>
              <a:solidFill>
                <a:srgbClr val="073763"/>
              </a:solidFill>
              <a:latin typeface="Montserrat"/>
              <a:ea typeface="Montserrat"/>
              <a:cs typeface="Montserrat"/>
              <a:sym typeface="Montserrat"/>
            </a:endParaRPr>
          </a:p>
          <a:p>
            <a:pPr indent="-342900" lvl="0" marL="457200" rtl="0">
              <a:spcBef>
                <a:spcPts val="0"/>
              </a:spcBef>
              <a:spcAft>
                <a:spcPts val="0"/>
              </a:spcAft>
              <a:buClr>
                <a:srgbClr val="073763"/>
              </a:buClr>
              <a:buSzPts val="1800"/>
              <a:buFont typeface="Montserrat"/>
              <a:buChar char="●"/>
            </a:pPr>
            <a:r>
              <a:rPr lang="en-GB">
                <a:solidFill>
                  <a:srgbClr val="073763"/>
                </a:solidFill>
                <a:latin typeface="Montserrat"/>
                <a:ea typeface="Montserrat"/>
                <a:cs typeface="Montserrat"/>
                <a:sym typeface="Montserrat"/>
              </a:rPr>
              <a:t>Not enough added value to differentiate</a:t>
            </a:r>
            <a:endParaRPr>
              <a:solidFill>
                <a:srgbClr val="073763"/>
              </a:solidFill>
              <a:latin typeface="Montserrat"/>
              <a:ea typeface="Montserrat"/>
              <a:cs typeface="Montserrat"/>
              <a:sym typeface="Montserrat"/>
            </a:endParaRPr>
          </a:p>
          <a:p>
            <a:pPr indent="-342900" lvl="0" marL="457200" rtl="0">
              <a:spcBef>
                <a:spcPts val="0"/>
              </a:spcBef>
              <a:spcAft>
                <a:spcPts val="0"/>
              </a:spcAft>
              <a:buClr>
                <a:srgbClr val="073763"/>
              </a:buClr>
              <a:buSzPts val="1800"/>
              <a:buFont typeface="Montserrat"/>
              <a:buChar char="●"/>
            </a:pPr>
            <a:r>
              <a:rPr lang="en-GB">
                <a:solidFill>
                  <a:srgbClr val="073763"/>
                </a:solidFill>
                <a:latin typeface="Montserrat"/>
                <a:ea typeface="Montserrat"/>
                <a:cs typeface="Montserrat"/>
                <a:sym typeface="Montserrat"/>
              </a:rPr>
              <a:t>Slow and costly development </a:t>
            </a:r>
            <a:endParaRPr>
              <a:solidFill>
                <a:srgbClr val="073763"/>
              </a:solidFill>
              <a:latin typeface="Montserrat"/>
              <a:ea typeface="Montserrat"/>
              <a:cs typeface="Montserrat"/>
              <a:sym typeface="Montserrat"/>
            </a:endParaRPr>
          </a:p>
        </p:txBody>
      </p:sp>
      <p:sp>
        <p:nvSpPr>
          <p:cNvPr id="222" name="Shape 2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223" name="Shape 223"/>
          <p:cNvPicPr preferRelativeResize="0"/>
          <p:nvPr/>
        </p:nvPicPr>
        <p:blipFill>
          <a:blip r:embed="rId3">
            <a:alphaModFix/>
          </a:blip>
          <a:stretch>
            <a:fillRect/>
          </a:stretch>
        </p:blipFill>
        <p:spPr>
          <a:xfrm>
            <a:off x="7989611" y="76200"/>
            <a:ext cx="1078190" cy="325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solidFill>
                  <a:srgbClr val="000000"/>
                </a:solidFill>
                <a:latin typeface="Montserrat"/>
                <a:ea typeface="Montserrat"/>
                <a:cs typeface="Montserrat"/>
                <a:sym typeface="Montserrat"/>
              </a:rPr>
              <a:t>Project Progression</a:t>
            </a:r>
            <a:endParaRPr>
              <a:solidFill>
                <a:srgbClr val="000000"/>
              </a:solidFill>
            </a:endParaRPr>
          </a:p>
        </p:txBody>
      </p:sp>
      <p:sp>
        <p:nvSpPr>
          <p:cNvPr id="229" name="Shape 2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230" name="Shape 230"/>
          <p:cNvPicPr preferRelativeResize="0"/>
          <p:nvPr/>
        </p:nvPicPr>
        <p:blipFill>
          <a:blip r:embed="rId3">
            <a:alphaModFix/>
          </a:blip>
          <a:stretch>
            <a:fillRect/>
          </a:stretch>
        </p:blipFill>
        <p:spPr>
          <a:xfrm>
            <a:off x="736150" y="1237200"/>
            <a:ext cx="7671697" cy="36819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A4E97">
            <a:alpha val="14620"/>
          </a:srgbClr>
        </a:solidFill>
      </p:bgPr>
    </p:bg>
    <p:spTree>
      <p:nvGrpSpPr>
        <p:cNvPr id="68" name="Shape 68"/>
        <p:cNvGrpSpPr/>
        <p:nvPr/>
      </p:nvGrpSpPr>
      <p:grpSpPr>
        <a:xfrm>
          <a:off x="0" y="0"/>
          <a:ext cx="0" cy="0"/>
          <a:chOff x="0" y="0"/>
          <a:chExt cx="0" cy="0"/>
        </a:xfrm>
      </p:grpSpPr>
      <p:sp>
        <p:nvSpPr>
          <p:cNvPr id="69" name="Shape 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solidFill>
                  <a:srgbClr val="0A4E97"/>
                </a:solidFill>
                <a:latin typeface="Montserrat"/>
                <a:ea typeface="Montserrat"/>
                <a:cs typeface="Montserrat"/>
                <a:sym typeface="Montserrat"/>
              </a:rPr>
              <a:t>Problem</a:t>
            </a:r>
            <a:endParaRPr b="1">
              <a:solidFill>
                <a:srgbClr val="0A4E97"/>
              </a:solidFill>
              <a:latin typeface="Montserrat"/>
              <a:ea typeface="Montserrat"/>
              <a:cs typeface="Montserrat"/>
              <a:sym typeface="Montserrat"/>
            </a:endParaRPr>
          </a:p>
        </p:txBody>
      </p:sp>
      <p:sp>
        <p:nvSpPr>
          <p:cNvPr id="70" name="Shape 70"/>
          <p:cNvSpPr txBox="1"/>
          <p:nvPr>
            <p:ph idx="1" type="body"/>
          </p:nvPr>
        </p:nvSpPr>
        <p:spPr>
          <a:xfrm>
            <a:off x="327900" y="1560850"/>
            <a:ext cx="4341600" cy="270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a:solidFill>
                  <a:srgbClr val="073763"/>
                </a:solidFill>
                <a:latin typeface="Montserrat"/>
                <a:ea typeface="Montserrat"/>
                <a:cs typeface="Montserrat"/>
                <a:sym typeface="Montserrat"/>
              </a:rPr>
              <a:t>Production p</a:t>
            </a:r>
            <a:r>
              <a:rPr lang="en-GB">
                <a:solidFill>
                  <a:srgbClr val="073763"/>
                </a:solidFill>
                <a:latin typeface="Montserrat"/>
                <a:ea typeface="Montserrat"/>
                <a:cs typeface="Montserrat"/>
                <a:sym typeface="Montserrat"/>
              </a:rPr>
              <a:t>ipelines need cleaning every few days</a:t>
            </a:r>
            <a:endParaRPr>
              <a:solidFill>
                <a:srgbClr val="073763"/>
              </a:solidFill>
              <a:latin typeface="Montserrat"/>
              <a:ea typeface="Montserrat"/>
              <a:cs typeface="Montserrat"/>
              <a:sym typeface="Montserrat"/>
            </a:endParaRPr>
          </a:p>
          <a:p>
            <a:pPr indent="0" lvl="0" marL="0" rtl="0" algn="just">
              <a:spcBef>
                <a:spcPts val="1600"/>
              </a:spcBef>
              <a:spcAft>
                <a:spcPts val="0"/>
              </a:spcAft>
              <a:buNone/>
            </a:pPr>
            <a:r>
              <a:rPr lang="en-GB">
                <a:solidFill>
                  <a:srgbClr val="073763"/>
                </a:solidFill>
                <a:latin typeface="Montserrat"/>
                <a:ea typeface="Montserrat"/>
                <a:cs typeface="Montserrat"/>
                <a:sym typeface="Montserrat"/>
              </a:rPr>
              <a:t>The duration and reliability of the cleaning process is crucial for plant operation.</a:t>
            </a:r>
            <a:endParaRPr>
              <a:solidFill>
                <a:srgbClr val="073763"/>
              </a:solidFill>
              <a:latin typeface="Montserrat"/>
              <a:ea typeface="Montserrat"/>
              <a:cs typeface="Montserrat"/>
              <a:sym typeface="Montserrat"/>
            </a:endParaRPr>
          </a:p>
          <a:p>
            <a:pPr indent="0" lvl="0" marL="0" rtl="0" algn="just">
              <a:spcBef>
                <a:spcPts val="1600"/>
              </a:spcBef>
              <a:spcAft>
                <a:spcPts val="1600"/>
              </a:spcAft>
              <a:buNone/>
            </a:pPr>
            <a:r>
              <a:rPr lang="en-GB">
                <a:solidFill>
                  <a:srgbClr val="073763"/>
                </a:solidFill>
                <a:latin typeface="Montserrat"/>
                <a:ea typeface="Montserrat"/>
                <a:cs typeface="Montserrat"/>
                <a:sym typeface="Montserrat"/>
              </a:rPr>
              <a:t>Stationary CIP units are costly, and have limitations</a:t>
            </a:r>
            <a:endParaRPr>
              <a:solidFill>
                <a:srgbClr val="073763"/>
              </a:solidFill>
              <a:latin typeface="Montserrat"/>
              <a:ea typeface="Montserrat"/>
              <a:cs typeface="Montserrat"/>
              <a:sym typeface="Montserrat"/>
            </a:endParaRPr>
          </a:p>
        </p:txBody>
      </p:sp>
      <p:sp>
        <p:nvSpPr>
          <p:cNvPr id="71" name="Shape 7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72" name="Shape 72"/>
          <p:cNvPicPr preferRelativeResize="0"/>
          <p:nvPr/>
        </p:nvPicPr>
        <p:blipFill rotWithShape="1">
          <a:blip r:embed="rId4">
            <a:alphaModFix/>
          </a:blip>
          <a:srcRect b="12709" l="0" r="0" t="0"/>
          <a:stretch/>
        </p:blipFill>
        <p:spPr>
          <a:xfrm>
            <a:off x="5289725" y="1213775"/>
            <a:ext cx="3106524" cy="3402552"/>
          </a:xfrm>
          <a:prstGeom prst="rect">
            <a:avLst/>
          </a:prstGeom>
          <a:noFill/>
          <a:ln>
            <a:noFill/>
          </a:ln>
        </p:spPr>
      </p:pic>
      <p:cxnSp>
        <p:nvCxnSpPr>
          <p:cNvPr id="73" name="Shape 73"/>
          <p:cNvCxnSpPr/>
          <p:nvPr/>
        </p:nvCxnSpPr>
        <p:spPr>
          <a:xfrm>
            <a:off x="311700" y="2366475"/>
            <a:ext cx="4426200" cy="0"/>
          </a:xfrm>
          <a:prstGeom prst="straightConnector1">
            <a:avLst/>
          </a:prstGeom>
          <a:noFill/>
          <a:ln cap="flat" cmpd="sng" w="9525">
            <a:solidFill>
              <a:srgbClr val="073763"/>
            </a:solidFill>
            <a:prstDash val="solid"/>
            <a:round/>
            <a:headEnd len="med" w="med" type="none"/>
            <a:tailEnd len="med" w="med" type="none"/>
          </a:ln>
        </p:spPr>
      </p:cxnSp>
      <p:pic>
        <p:nvPicPr>
          <p:cNvPr id="74" name="Shape 74"/>
          <p:cNvPicPr preferRelativeResize="0"/>
          <p:nvPr/>
        </p:nvPicPr>
        <p:blipFill>
          <a:blip r:embed="rId5">
            <a:alphaModFix/>
          </a:blip>
          <a:stretch>
            <a:fillRect/>
          </a:stretch>
        </p:blipFill>
        <p:spPr>
          <a:xfrm>
            <a:off x="7989611" y="76200"/>
            <a:ext cx="1078190" cy="325875"/>
          </a:xfrm>
          <a:prstGeom prst="rect">
            <a:avLst/>
          </a:prstGeom>
          <a:noFill/>
          <a:ln>
            <a:noFill/>
          </a:ln>
        </p:spPr>
      </p:pic>
      <p:cxnSp>
        <p:nvCxnSpPr>
          <p:cNvPr id="75" name="Shape 75"/>
          <p:cNvCxnSpPr/>
          <p:nvPr/>
        </p:nvCxnSpPr>
        <p:spPr>
          <a:xfrm>
            <a:off x="320400" y="3512625"/>
            <a:ext cx="4417500" cy="0"/>
          </a:xfrm>
          <a:prstGeom prst="straightConnector1">
            <a:avLst/>
          </a:prstGeom>
          <a:noFill/>
          <a:ln cap="flat" cmpd="sng" w="9525">
            <a:solidFill>
              <a:srgbClr val="073763"/>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A4E97">
            <a:alpha val="14620"/>
          </a:srgbClr>
        </a:solidFill>
      </p:bgPr>
    </p:bg>
    <p:spTree>
      <p:nvGrpSpPr>
        <p:cNvPr id="79" name="Shape 79"/>
        <p:cNvGrpSpPr/>
        <p:nvPr/>
      </p:nvGrpSpPr>
      <p:grpSpPr>
        <a:xfrm>
          <a:off x="0" y="0"/>
          <a:ext cx="0" cy="0"/>
          <a:chOff x="0" y="0"/>
          <a:chExt cx="0" cy="0"/>
        </a:xfrm>
      </p:grpSpPr>
      <p:sp>
        <p:nvSpPr>
          <p:cNvPr id="80" name="Shape 80"/>
          <p:cNvSpPr txBox="1"/>
          <p:nvPr>
            <p:ph idx="1" type="body"/>
          </p:nvPr>
        </p:nvSpPr>
        <p:spPr>
          <a:xfrm>
            <a:off x="311700" y="1428250"/>
            <a:ext cx="4552800" cy="31542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073763"/>
                </a:solidFill>
                <a:latin typeface="Montserrat"/>
                <a:ea typeface="Montserrat"/>
                <a:cs typeface="Montserrat"/>
                <a:sym typeface="Montserrat"/>
              </a:rPr>
              <a:t>Cleaning-in-place mobile machine</a:t>
            </a:r>
            <a:endParaRPr>
              <a:solidFill>
                <a:srgbClr val="073763"/>
              </a:solidFill>
              <a:latin typeface="Montserrat"/>
              <a:ea typeface="Montserrat"/>
              <a:cs typeface="Montserrat"/>
              <a:sym typeface="Montserrat"/>
            </a:endParaRPr>
          </a:p>
          <a:p>
            <a:pPr indent="-330200" lvl="0" marL="914400" rtl="0">
              <a:spcBef>
                <a:spcPts val="1600"/>
              </a:spcBef>
              <a:spcAft>
                <a:spcPts val="0"/>
              </a:spcAft>
              <a:buClr>
                <a:srgbClr val="073763"/>
              </a:buClr>
              <a:buSzPts val="1600"/>
              <a:buFont typeface="Montserrat"/>
              <a:buChar char="●"/>
            </a:pPr>
            <a:r>
              <a:rPr i="1" lang="en-GB" sz="1600">
                <a:solidFill>
                  <a:srgbClr val="073763"/>
                </a:solidFill>
                <a:latin typeface="Montserrat"/>
                <a:ea typeface="Montserrat"/>
                <a:cs typeface="Montserrat"/>
                <a:sym typeface="Montserrat"/>
              </a:rPr>
              <a:t>Passivation compliant with FDA</a:t>
            </a:r>
            <a:endParaRPr i="1" sz="1600">
              <a:solidFill>
                <a:srgbClr val="073763"/>
              </a:solidFill>
              <a:latin typeface="Montserrat"/>
              <a:ea typeface="Montserrat"/>
              <a:cs typeface="Montserrat"/>
              <a:sym typeface="Montserrat"/>
            </a:endParaRPr>
          </a:p>
          <a:p>
            <a:pPr indent="-330200" lvl="0" marL="914400" rtl="0">
              <a:spcBef>
                <a:spcPts val="0"/>
              </a:spcBef>
              <a:spcAft>
                <a:spcPts val="0"/>
              </a:spcAft>
              <a:buClr>
                <a:srgbClr val="073763"/>
              </a:buClr>
              <a:buSzPts val="1600"/>
              <a:buFont typeface="Montserrat"/>
              <a:buChar char="●"/>
            </a:pPr>
            <a:r>
              <a:rPr i="1" lang="en-GB" sz="1600">
                <a:solidFill>
                  <a:srgbClr val="073763"/>
                </a:solidFill>
                <a:latin typeface="Montserrat"/>
                <a:ea typeface="Montserrat"/>
                <a:cs typeface="Montserrat"/>
                <a:sym typeface="Montserrat"/>
              </a:rPr>
              <a:t>Mobility</a:t>
            </a:r>
            <a:endParaRPr i="1" sz="1600">
              <a:solidFill>
                <a:srgbClr val="073763"/>
              </a:solidFill>
              <a:latin typeface="Montserrat"/>
              <a:ea typeface="Montserrat"/>
              <a:cs typeface="Montserrat"/>
              <a:sym typeface="Montserrat"/>
            </a:endParaRPr>
          </a:p>
          <a:p>
            <a:pPr indent="-330200" lvl="0" marL="914400" rtl="0">
              <a:spcBef>
                <a:spcPts val="0"/>
              </a:spcBef>
              <a:spcAft>
                <a:spcPts val="0"/>
              </a:spcAft>
              <a:buClr>
                <a:srgbClr val="073763"/>
              </a:buClr>
              <a:buSzPts val="1600"/>
              <a:buFont typeface="Montserrat"/>
              <a:buChar char="●"/>
            </a:pPr>
            <a:r>
              <a:rPr i="1" lang="en-GB" sz="1600">
                <a:solidFill>
                  <a:srgbClr val="073763"/>
                </a:solidFill>
                <a:latin typeface="Montserrat"/>
                <a:ea typeface="Montserrat"/>
                <a:cs typeface="Montserrat"/>
                <a:sym typeface="Montserrat"/>
              </a:rPr>
              <a:t>Sensors and Intelligence</a:t>
            </a:r>
            <a:endParaRPr b="1" i="1" sz="1600">
              <a:solidFill>
                <a:srgbClr val="073763"/>
              </a:solidFill>
              <a:latin typeface="Montserrat"/>
              <a:ea typeface="Montserrat"/>
              <a:cs typeface="Montserrat"/>
              <a:sym typeface="Montserrat"/>
            </a:endParaRPr>
          </a:p>
          <a:p>
            <a:pPr indent="0" lvl="0" marL="0" rtl="0">
              <a:spcBef>
                <a:spcPts val="1600"/>
              </a:spcBef>
              <a:spcAft>
                <a:spcPts val="0"/>
              </a:spcAft>
              <a:buNone/>
            </a:pPr>
            <a:r>
              <a:rPr lang="en-GB">
                <a:solidFill>
                  <a:srgbClr val="073763"/>
                </a:solidFill>
                <a:latin typeface="Montserrat"/>
                <a:ea typeface="Montserrat"/>
                <a:cs typeface="Montserrat"/>
                <a:sym typeface="Montserrat"/>
              </a:rPr>
              <a:t>Added Value</a:t>
            </a:r>
            <a:endParaRPr>
              <a:solidFill>
                <a:srgbClr val="073763"/>
              </a:solidFill>
              <a:latin typeface="Montserrat"/>
              <a:ea typeface="Montserrat"/>
              <a:cs typeface="Montserrat"/>
              <a:sym typeface="Montserrat"/>
            </a:endParaRPr>
          </a:p>
          <a:p>
            <a:pPr indent="-317500" lvl="0" marL="914400" rtl="0">
              <a:spcBef>
                <a:spcPts val="1600"/>
              </a:spcBef>
              <a:spcAft>
                <a:spcPts val="0"/>
              </a:spcAft>
              <a:buClr>
                <a:srgbClr val="073763"/>
              </a:buClr>
              <a:buSzPts val="1400"/>
              <a:buFont typeface="Montserrat"/>
              <a:buChar char="●"/>
            </a:pPr>
            <a:r>
              <a:rPr i="1" lang="en-GB" sz="1600">
                <a:solidFill>
                  <a:srgbClr val="073763"/>
                </a:solidFill>
                <a:latin typeface="Montserrat"/>
                <a:ea typeface="Montserrat"/>
                <a:cs typeface="Montserrat"/>
                <a:sym typeface="Montserrat"/>
              </a:rPr>
              <a:t>Report generation</a:t>
            </a:r>
            <a:endParaRPr i="1" sz="1600">
              <a:solidFill>
                <a:srgbClr val="073763"/>
              </a:solidFill>
              <a:latin typeface="Montserrat"/>
              <a:ea typeface="Montserrat"/>
              <a:cs typeface="Montserrat"/>
              <a:sym typeface="Montserrat"/>
            </a:endParaRPr>
          </a:p>
          <a:p>
            <a:pPr indent="-317500" lvl="0" marL="914400" rtl="0">
              <a:spcBef>
                <a:spcPts val="0"/>
              </a:spcBef>
              <a:spcAft>
                <a:spcPts val="0"/>
              </a:spcAft>
              <a:buClr>
                <a:srgbClr val="073763"/>
              </a:buClr>
              <a:buSzPts val="1400"/>
              <a:buFont typeface="Montserrat"/>
              <a:buChar char="●"/>
            </a:pPr>
            <a:r>
              <a:rPr i="1" lang="en-GB" sz="1600">
                <a:solidFill>
                  <a:srgbClr val="073763"/>
                </a:solidFill>
                <a:latin typeface="Montserrat"/>
                <a:ea typeface="Montserrat"/>
                <a:cs typeface="Montserrat"/>
                <a:sym typeface="Montserrat"/>
              </a:rPr>
              <a:t>Increased safety</a:t>
            </a:r>
            <a:endParaRPr i="1" sz="1600">
              <a:solidFill>
                <a:srgbClr val="073763"/>
              </a:solidFill>
              <a:latin typeface="Montserrat"/>
              <a:ea typeface="Montserrat"/>
              <a:cs typeface="Montserrat"/>
              <a:sym typeface="Montserrat"/>
            </a:endParaRPr>
          </a:p>
          <a:p>
            <a:pPr indent="-317500" lvl="0" marL="914400" rtl="0">
              <a:spcBef>
                <a:spcPts val="0"/>
              </a:spcBef>
              <a:spcAft>
                <a:spcPts val="0"/>
              </a:spcAft>
              <a:buClr>
                <a:srgbClr val="073763"/>
              </a:buClr>
              <a:buSzPts val="1400"/>
              <a:buFont typeface="Montserrat"/>
              <a:buChar char="●"/>
            </a:pPr>
            <a:r>
              <a:rPr i="1" lang="en-GB" sz="1600">
                <a:solidFill>
                  <a:srgbClr val="073763"/>
                </a:solidFill>
                <a:latin typeface="Montserrat"/>
                <a:ea typeface="Montserrat"/>
                <a:cs typeface="Montserrat"/>
                <a:sym typeface="Montserrat"/>
              </a:rPr>
              <a:t>Live monitoring &amp; adjustments</a:t>
            </a:r>
            <a:endParaRPr sz="2000">
              <a:solidFill>
                <a:srgbClr val="073763"/>
              </a:solidFill>
              <a:latin typeface="Montserrat"/>
              <a:ea typeface="Montserrat"/>
              <a:cs typeface="Montserrat"/>
              <a:sym typeface="Montserrat"/>
            </a:endParaRPr>
          </a:p>
        </p:txBody>
      </p:sp>
      <p:pic>
        <p:nvPicPr>
          <p:cNvPr id="81" name="Shape 81"/>
          <p:cNvPicPr preferRelativeResize="0"/>
          <p:nvPr/>
        </p:nvPicPr>
        <p:blipFill rotWithShape="1">
          <a:blip r:embed="rId3">
            <a:alphaModFix/>
          </a:blip>
          <a:srcRect b="8609" l="6423" r="4970" t="8126"/>
          <a:stretch/>
        </p:blipFill>
        <p:spPr>
          <a:xfrm>
            <a:off x="5054376" y="1640412"/>
            <a:ext cx="3777924" cy="2645274"/>
          </a:xfrm>
          <a:prstGeom prst="rect">
            <a:avLst/>
          </a:prstGeom>
          <a:noFill/>
          <a:ln>
            <a:noFill/>
          </a:ln>
        </p:spPr>
      </p:pic>
      <p:pic>
        <p:nvPicPr>
          <p:cNvPr id="82" name="Shape 82"/>
          <p:cNvPicPr preferRelativeResize="0"/>
          <p:nvPr/>
        </p:nvPicPr>
        <p:blipFill>
          <a:blip r:embed="rId4">
            <a:alphaModFix/>
          </a:blip>
          <a:stretch>
            <a:fillRect/>
          </a:stretch>
        </p:blipFill>
        <p:spPr>
          <a:xfrm>
            <a:off x="7989611" y="76200"/>
            <a:ext cx="1078190" cy="325875"/>
          </a:xfrm>
          <a:prstGeom prst="rect">
            <a:avLst/>
          </a:prstGeom>
          <a:noFill/>
          <a:ln>
            <a:noFill/>
          </a:ln>
        </p:spPr>
      </p:pic>
      <p:sp>
        <p:nvSpPr>
          <p:cNvPr id="83" name="Shape 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solidFill>
                  <a:srgbClr val="0A4E97"/>
                </a:solidFill>
                <a:latin typeface="Montserrat"/>
                <a:ea typeface="Montserrat"/>
                <a:cs typeface="Montserrat"/>
                <a:sym typeface="Montserrat"/>
              </a:rPr>
              <a:t>Product and features</a:t>
            </a:r>
            <a:endParaRPr b="1">
              <a:solidFill>
                <a:srgbClr val="0A4E97"/>
              </a:solidFill>
              <a:latin typeface="Montserrat"/>
              <a:ea typeface="Montserrat"/>
              <a:cs typeface="Montserrat"/>
              <a:sym typeface="Montserrat"/>
            </a:endParaRPr>
          </a:p>
        </p:txBody>
      </p:sp>
      <p:sp>
        <p:nvSpPr>
          <p:cNvPr id="84" name="Shape 8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A4E97">
            <a:alpha val="14620"/>
          </a:srgbClr>
        </a:solidFill>
      </p:bgPr>
    </p:bg>
    <p:spTree>
      <p:nvGrpSpPr>
        <p:cNvPr id="88" name="Shape 88"/>
        <p:cNvGrpSpPr/>
        <p:nvPr/>
      </p:nvGrpSpPr>
      <p:grpSpPr>
        <a:xfrm>
          <a:off x="0" y="0"/>
          <a:ext cx="0" cy="0"/>
          <a:chOff x="0" y="0"/>
          <a:chExt cx="0" cy="0"/>
        </a:xfrm>
      </p:grpSpPr>
      <p:pic>
        <p:nvPicPr>
          <p:cNvPr id="89" name="Shape 89"/>
          <p:cNvPicPr preferRelativeResize="0"/>
          <p:nvPr/>
        </p:nvPicPr>
        <p:blipFill>
          <a:blip r:embed="rId3">
            <a:alphaModFix/>
          </a:blip>
          <a:stretch>
            <a:fillRect/>
          </a:stretch>
        </p:blipFill>
        <p:spPr>
          <a:xfrm>
            <a:off x="7989611" y="76200"/>
            <a:ext cx="1078190" cy="325875"/>
          </a:xfrm>
          <a:prstGeom prst="rect">
            <a:avLst/>
          </a:prstGeom>
          <a:noFill/>
          <a:ln>
            <a:noFill/>
          </a:ln>
        </p:spPr>
      </p:pic>
      <p:sp>
        <p:nvSpPr>
          <p:cNvPr id="90" name="Shape 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solidFill>
                  <a:srgbClr val="0A4E97"/>
                </a:solidFill>
                <a:latin typeface="Montserrat"/>
                <a:ea typeface="Montserrat"/>
                <a:cs typeface="Montserrat"/>
                <a:sym typeface="Montserrat"/>
              </a:rPr>
              <a:t>Product and features</a:t>
            </a:r>
            <a:endParaRPr b="1">
              <a:solidFill>
                <a:srgbClr val="0A4E97"/>
              </a:solidFill>
              <a:latin typeface="Montserrat"/>
              <a:ea typeface="Montserrat"/>
              <a:cs typeface="Montserrat"/>
              <a:sym typeface="Montserrat"/>
            </a:endParaRPr>
          </a:p>
        </p:txBody>
      </p:sp>
      <p:sp>
        <p:nvSpPr>
          <p:cNvPr id="91" name="Shape 9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92" name="Shape 92"/>
          <p:cNvSpPr txBox="1"/>
          <p:nvPr/>
        </p:nvSpPr>
        <p:spPr>
          <a:xfrm>
            <a:off x="934325" y="1398950"/>
            <a:ext cx="1329600" cy="410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2400">
                <a:solidFill>
                  <a:srgbClr val="073763"/>
                </a:solidFill>
                <a:latin typeface="Montserrat"/>
                <a:ea typeface="Montserrat"/>
                <a:cs typeface="Montserrat"/>
                <a:sym typeface="Montserrat"/>
              </a:rPr>
              <a:t>Safety</a:t>
            </a:r>
            <a:endParaRPr sz="2400">
              <a:solidFill>
                <a:srgbClr val="073763"/>
              </a:solidFill>
              <a:latin typeface="Montserrat"/>
              <a:ea typeface="Montserrat"/>
              <a:cs typeface="Montserrat"/>
              <a:sym typeface="Montserrat"/>
            </a:endParaRPr>
          </a:p>
        </p:txBody>
      </p:sp>
      <p:sp>
        <p:nvSpPr>
          <p:cNvPr id="93" name="Shape 93"/>
          <p:cNvSpPr txBox="1"/>
          <p:nvPr/>
        </p:nvSpPr>
        <p:spPr>
          <a:xfrm>
            <a:off x="3299572" y="1398950"/>
            <a:ext cx="2345100" cy="410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2400">
                <a:solidFill>
                  <a:srgbClr val="073763"/>
                </a:solidFill>
                <a:latin typeface="Montserrat"/>
                <a:ea typeface="Montserrat"/>
                <a:cs typeface="Montserrat"/>
                <a:sym typeface="Montserrat"/>
              </a:rPr>
              <a:t>Digitalization</a:t>
            </a:r>
            <a:endParaRPr sz="2400">
              <a:solidFill>
                <a:srgbClr val="073763"/>
              </a:solidFill>
              <a:latin typeface="Montserrat"/>
              <a:ea typeface="Montserrat"/>
              <a:cs typeface="Montserrat"/>
              <a:sym typeface="Montserrat"/>
            </a:endParaRPr>
          </a:p>
        </p:txBody>
      </p:sp>
      <p:sp>
        <p:nvSpPr>
          <p:cNvPr id="94" name="Shape 94"/>
          <p:cNvSpPr txBox="1"/>
          <p:nvPr/>
        </p:nvSpPr>
        <p:spPr>
          <a:xfrm>
            <a:off x="6132025" y="1398950"/>
            <a:ext cx="2660100" cy="410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2400">
                <a:solidFill>
                  <a:srgbClr val="073763"/>
                </a:solidFill>
                <a:latin typeface="Montserrat"/>
                <a:ea typeface="Montserrat"/>
                <a:cs typeface="Montserrat"/>
                <a:sym typeface="Montserrat"/>
              </a:rPr>
              <a:t>Cloud Services</a:t>
            </a:r>
            <a:endParaRPr sz="2400">
              <a:solidFill>
                <a:srgbClr val="073763"/>
              </a:solidFill>
              <a:latin typeface="Montserrat"/>
              <a:ea typeface="Montserrat"/>
              <a:cs typeface="Montserrat"/>
              <a:sym typeface="Montserrat"/>
            </a:endParaRPr>
          </a:p>
        </p:txBody>
      </p:sp>
      <p:sp>
        <p:nvSpPr>
          <p:cNvPr id="95" name="Shape 95"/>
          <p:cNvSpPr txBox="1"/>
          <p:nvPr/>
        </p:nvSpPr>
        <p:spPr>
          <a:xfrm>
            <a:off x="426575" y="3266450"/>
            <a:ext cx="2345100" cy="410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2400">
                <a:solidFill>
                  <a:srgbClr val="073763"/>
                </a:solidFill>
                <a:latin typeface="Montserrat"/>
                <a:ea typeface="Montserrat"/>
                <a:cs typeface="Montserrat"/>
                <a:sym typeface="Montserrat"/>
              </a:rPr>
              <a:t>Maintenance</a:t>
            </a:r>
            <a:endParaRPr sz="2400">
              <a:solidFill>
                <a:srgbClr val="073763"/>
              </a:solidFill>
              <a:latin typeface="Montserrat"/>
              <a:ea typeface="Montserrat"/>
              <a:cs typeface="Montserrat"/>
              <a:sym typeface="Montserrat"/>
            </a:endParaRPr>
          </a:p>
        </p:txBody>
      </p:sp>
      <p:sp>
        <p:nvSpPr>
          <p:cNvPr id="96" name="Shape 96"/>
          <p:cNvSpPr txBox="1"/>
          <p:nvPr/>
        </p:nvSpPr>
        <p:spPr>
          <a:xfrm>
            <a:off x="3725200" y="3266450"/>
            <a:ext cx="1503600" cy="4104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2400">
                <a:solidFill>
                  <a:srgbClr val="073763"/>
                </a:solidFill>
                <a:latin typeface="Montserrat"/>
                <a:ea typeface="Montserrat"/>
                <a:cs typeface="Montserrat"/>
                <a:sym typeface="Montserrat"/>
              </a:rPr>
              <a:t>Mobility</a:t>
            </a:r>
            <a:endParaRPr>
              <a:solidFill>
                <a:srgbClr val="073763"/>
              </a:solidFill>
              <a:latin typeface="Montserrat"/>
              <a:ea typeface="Montserrat"/>
              <a:cs typeface="Montserrat"/>
              <a:sym typeface="Montserrat"/>
            </a:endParaRPr>
          </a:p>
        </p:txBody>
      </p:sp>
      <p:sp>
        <p:nvSpPr>
          <p:cNvPr id="97" name="Shape 97"/>
          <p:cNvSpPr txBox="1"/>
          <p:nvPr/>
        </p:nvSpPr>
        <p:spPr>
          <a:xfrm>
            <a:off x="6150475" y="3185300"/>
            <a:ext cx="2623200" cy="572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b="1" lang="en-GB" sz="2400">
                <a:solidFill>
                  <a:srgbClr val="073763"/>
                </a:solidFill>
                <a:latin typeface="Montserrat"/>
                <a:ea typeface="Montserrat"/>
                <a:cs typeface="Montserrat"/>
                <a:sym typeface="Montserrat"/>
              </a:rPr>
              <a:t>Fast Response</a:t>
            </a:r>
            <a:endParaRPr>
              <a:solidFill>
                <a:srgbClr val="073763"/>
              </a:solidFill>
              <a:latin typeface="Montserrat"/>
              <a:ea typeface="Montserrat"/>
              <a:cs typeface="Montserrat"/>
              <a:sym typeface="Montserrat"/>
            </a:endParaRPr>
          </a:p>
        </p:txBody>
      </p:sp>
      <p:pic>
        <p:nvPicPr>
          <p:cNvPr id="98" name="Shape 98"/>
          <p:cNvPicPr preferRelativeResize="0"/>
          <p:nvPr/>
        </p:nvPicPr>
        <p:blipFill>
          <a:blip r:embed="rId4">
            <a:alphaModFix/>
          </a:blip>
          <a:stretch>
            <a:fillRect/>
          </a:stretch>
        </p:blipFill>
        <p:spPr>
          <a:xfrm>
            <a:off x="1134131" y="1939850"/>
            <a:ext cx="860690" cy="637649"/>
          </a:xfrm>
          <a:prstGeom prst="rect">
            <a:avLst/>
          </a:prstGeom>
          <a:noFill/>
          <a:ln>
            <a:noFill/>
          </a:ln>
        </p:spPr>
      </p:pic>
      <p:pic>
        <p:nvPicPr>
          <p:cNvPr id="99" name="Shape 99"/>
          <p:cNvPicPr preferRelativeResize="0"/>
          <p:nvPr/>
        </p:nvPicPr>
        <p:blipFill>
          <a:blip r:embed="rId5">
            <a:alphaModFix/>
          </a:blip>
          <a:stretch>
            <a:fillRect/>
          </a:stretch>
        </p:blipFill>
        <p:spPr>
          <a:xfrm>
            <a:off x="6971536" y="3904056"/>
            <a:ext cx="981076" cy="669057"/>
          </a:xfrm>
          <a:prstGeom prst="rect">
            <a:avLst/>
          </a:prstGeom>
          <a:noFill/>
          <a:ln>
            <a:noFill/>
          </a:ln>
        </p:spPr>
      </p:pic>
      <p:pic>
        <p:nvPicPr>
          <p:cNvPr id="100" name="Shape 100"/>
          <p:cNvPicPr preferRelativeResize="0"/>
          <p:nvPr/>
        </p:nvPicPr>
        <p:blipFill>
          <a:blip r:embed="rId6">
            <a:alphaModFix/>
          </a:blip>
          <a:stretch>
            <a:fillRect/>
          </a:stretch>
        </p:blipFill>
        <p:spPr>
          <a:xfrm>
            <a:off x="4010163" y="2000542"/>
            <a:ext cx="923925" cy="630667"/>
          </a:xfrm>
          <a:prstGeom prst="rect">
            <a:avLst/>
          </a:prstGeom>
          <a:noFill/>
          <a:ln>
            <a:noFill/>
          </a:ln>
        </p:spPr>
      </p:pic>
      <p:pic>
        <p:nvPicPr>
          <p:cNvPr id="101" name="Shape 101"/>
          <p:cNvPicPr preferRelativeResize="0"/>
          <p:nvPr/>
        </p:nvPicPr>
        <p:blipFill>
          <a:blip r:embed="rId7">
            <a:alphaModFix/>
          </a:blip>
          <a:stretch>
            <a:fillRect/>
          </a:stretch>
        </p:blipFill>
        <p:spPr>
          <a:xfrm>
            <a:off x="1223600" y="3885679"/>
            <a:ext cx="828677" cy="705819"/>
          </a:xfrm>
          <a:prstGeom prst="rect">
            <a:avLst/>
          </a:prstGeom>
          <a:noFill/>
          <a:ln>
            <a:noFill/>
          </a:ln>
        </p:spPr>
      </p:pic>
      <p:pic>
        <p:nvPicPr>
          <p:cNvPr id="102" name="Shape 102"/>
          <p:cNvPicPr preferRelativeResize="0"/>
          <p:nvPr/>
        </p:nvPicPr>
        <p:blipFill>
          <a:blip r:embed="rId8">
            <a:alphaModFix/>
          </a:blip>
          <a:stretch>
            <a:fillRect/>
          </a:stretch>
        </p:blipFill>
        <p:spPr>
          <a:xfrm>
            <a:off x="7020087" y="1954307"/>
            <a:ext cx="828673" cy="768789"/>
          </a:xfrm>
          <a:prstGeom prst="rect">
            <a:avLst/>
          </a:prstGeom>
          <a:noFill/>
          <a:ln>
            <a:noFill/>
          </a:ln>
        </p:spPr>
      </p:pic>
      <p:pic>
        <p:nvPicPr>
          <p:cNvPr id="103" name="Shape 103"/>
          <p:cNvPicPr preferRelativeResize="0"/>
          <p:nvPr/>
        </p:nvPicPr>
        <p:blipFill>
          <a:blip r:embed="rId9">
            <a:alphaModFix/>
          </a:blip>
          <a:stretch>
            <a:fillRect/>
          </a:stretch>
        </p:blipFill>
        <p:spPr>
          <a:xfrm>
            <a:off x="3986463" y="3924114"/>
            <a:ext cx="981074" cy="637649"/>
          </a:xfrm>
          <a:prstGeom prst="rect">
            <a:avLst/>
          </a:prstGeom>
          <a:noFill/>
          <a:ln>
            <a:noFill/>
          </a:ln>
        </p:spPr>
      </p:pic>
      <p:cxnSp>
        <p:nvCxnSpPr>
          <p:cNvPr id="104" name="Shape 104"/>
          <p:cNvCxnSpPr/>
          <p:nvPr/>
        </p:nvCxnSpPr>
        <p:spPr>
          <a:xfrm>
            <a:off x="291525" y="2921975"/>
            <a:ext cx="8489100" cy="0"/>
          </a:xfrm>
          <a:prstGeom prst="straightConnector1">
            <a:avLst/>
          </a:prstGeom>
          <a:noFill/>
          <a:ln cap="flat" cmpd="sng" w="9525">
            <a:solidFill>
              <a:srgbClr val="073763"/>
            </a:solidFill>
            <a:prstDash val="solid"/>
            <a:round/>
            <a:headEnd len="med" w="med" type="none"/>
            <a:tailEnd len="med" w="med" type="none"/>
          </a:ln>
        </p:spPr>
      </p:cxnSp>
      <p:cxnSp>
        <p:nvCxnSpPr>
          <p:cNvPr id="105" name="Shape 105"/>
          <p:cNvCxnSpPr/>
          <p:nvPr/>
        </p:nvCxnSpPr>
        <p:spPr>
          <a:xfrm>
            <a:off x="2979250" y="1159575"/>
            <a:ext cx="0" cy="3804000"/>
          </a:xfrm>
          <a:prstGeom prst="straightConnector1">
            <a:avLst/>
          </a:prstGeom>
          <a:noFill/>
          <a:ln cap="flat" cmpd="sng" w="9525">
            <a:solidFill>
              <a:srgbClr val="073763"/>
            </a:solidFill>
            <a:prstDash val="solid"/>
            <a:round/>
            <a:headEnd len="med" w="med" type="none"/>
            <a:tailEnd len="med" w="med" type="none"/>
          </a:ln>
        </p:spPr>
      </p:cxnSp>
      <p:cxnSp>
        <p:nvCxnSpPr>
          <p:cNvPr id="106" name="Shape 106"/>
          <p:cNvCxnSpPr/>
          <p:nvPr/>
        </p:nvCxnSpPr>
        <p:spPr>
          <a:xfrm>
            <a:off x="5917200" y="1159575"/>
            <a:ext cx="0" cy="3804000"/>
          </a:xfrm>
          <a:prstGeom prst="straightConnector1">
            <a:avLst/>
          </a:prstGeom>
          <a:noFill/>
          <a:ln cap="flat" cmpd="sng" w="9525">
            <a:solidFill>
              <a:srgbClr val="073763"/>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10" name="Shape 110"/>
        <p:cNvGrpSpPr/>
        <p:nvPr/>
      </p:nvGrpSpPr>
      <p:grpSpPr>
        <a:xfrm>
          <a:off x="0" y="0"/>
          <a:ext cx="0" cy="0"/>
          <a:chOff x="0" y="0"/>
          <a:chExt cx="0" cy="0"/>
        </a:xfrm>
      </p:grpSpPr>
      <p:sp>
        <p:nvSpPr>
          <p:cNvPr id="111" name="Shape 1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solidFill>
                  <a:srgbClr val="0A4E97"/>
                </a:solidFill>
                <a:latin typeface="Montserrat"/>
                <a:ea typeface="Montserrat"/>
                <a:cs typeface="Montserrat"/>
                <a:sym typeface="Montserrat"/>
              </a:rPr>
              <a:t>Market</a:t>
            </a:r>
            <a:endParaRPr b="1">
              <a:solidFill>
                <a:srgbClr val="0A4E97"/>
              </a:solidFill>
              <a:latin typeface="Montserrat"/>
              <a:ea typeface="Montserrat"/>
              <a:cs typeface="Montserrat"/>
              <a:sym typeface="Montserrat"/>
            </a:endParaRPr>
          </a:p>
        </p:txBody>
      </p:sp>
      <p:sp>
        <p:nvSpPr>
          <p:cNvPr id="112" name="Shape 1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113" name="Shape 113"/>
          <p:cNvPicPr preferRelativeResize="0"/>
          <p:nvPr/>
        </p:nvPicPr>
        <p:blipFill>
          <a:blip r:embed="rId3">
            <a:alphaModFix/>
          </a:blip>
          <a:stretch>
            <a:fillRect/>
          </a:stretch>
        </p:blipFill>
        <p:spPr>
          <a:xfrm>
            <a:off x="7989611" y="76200"/>
            <a:ext cx="1078190" cy="325875"/>
          </a:xfrm>
          <a:prstGeom prst="rect">
            <a:avLst/>
          </a:prstGeom>
          <a:noFill/>
          <a:ln>
            <a:noFill/>
          </a:ln>
        </p:spPr>
      </p:pic>
      <p:sp>
        <p:nvSpPr>
          <p:cNvPr id="114" name="Shape 114"/>
          <p:cNvSpPr txBox="1"/>
          <p:nvPr/>
        </p:nvSpPr>
        <p:spPr>
          <a:xfrm>
            <a:off x="496650" y="4251325"/>
            <a:ext cx="8150700" cy="6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solidFill>
                  <a:srgbClr val="073763"/>
                </a:solidFill>
                <a:latin typeface="Montserrat"/>
                <a:ea typeface="Montserrat"/>
                <a:cs typeface="Montserrat"/>
                <a:sym typeface="Montserrat"/>
              </a:rPr>
              <a:t>Just in Pharmaceutical sector. </a:t>
            </a:r>
            <a:endParaRPr sz="1200">
              <a:solidFill>
                <a:srgbClr val="073763"/>
              </a:solidFill>
              <a:latin typeface="Montserrat"/>
              <a:ea typeface="Montserrat"/>
              <a:cs typeface="Montserrat"/>
              <a:sym typeface="Montserrat"/>
            </a:endParaRPr>
          </a:p>
          <a:p>
            <a:pPr indent="0" lvl="0" marL="0" rtl="0" algn="ctr">
              <a:spcBef>
                <a:spcPts val="0"/>
              </a:spcBef>
              <a:spcAft>
                <a:spcPts val="0"/>
              </a:spcAft>
              <a:buNone/>
            </a:pPr>
            <a:r>
              <a:t/>
            </a:r>
            <a:endParaRPr sz="1200">
              <a:solidFill>
                <a:srgbClr val="073763"/>
              </a:solidFill>
              <a:latin typeface="Montserrat"/>
              <a:ea typeface="Montserrat"/>
              <a:cs typeface="Montserrat"/>
              <a:sym typeface="Montserrat"/>
            </a:endParaRPr>
          </a:p>
          <a:p>
            <a:pPr indent="0" lvl="0" marL="0" algn="ctr">
              <a:spcBef>
                <a:spcPts val="0"/>
              </a:spcBef>
              <a:spcAft>
                <a:spcPts val="0"/>
              </a:spcAft>
              <a:buNone/>
            </a:pPr>
            <a:r>
              <a:rPr lang="en-GB" sz="1200">
                <a:solidFill>
                  <a:srgbClr val="073763"/>
                </a:solidFill>
                <a:latin typeface="Montserrat"/>
                <a:ea typeface="Montserrat"/>
                <a:cs typeface="Montserrat"/>
                <a:sym typeface="Montserrat"/>
              </a:rPr>
              <a:t>Food and beverages, chemicals productions etc are possible additions</a:t>
            </a:r>
            <a:endParaRPr sz="1200">
              <a:solidFill>
                <a:srgbClr val="073763"/>
              </a:solidFill>
              <a:latin typeface="Montserrat"/>
              <a:ea typeface="Montserrat"/>
              <a:cs typeface="Montserrat"/>
              <a:sym typeface="Montserrat"/>
            </a:endParaRPr>
          </a:p>
        </p:txBody>
      </p:sp>
      <p:pic>
        <p:nvPicPr>
          <p:cNvPr id="115" name="Shape 115"/>
          <p:cNvPicPr preferRelativeResize="0"/>
          <p:nvPr/>
        </p:nvPicPr>
        <p:blipFill>
          <a:blip r:embed="rId4">
            <a:alphaModFix/>
          </a:blip>
          <a:stretch>
            <a:fillRect/>
          </a:stretch>
        </p:blipFill>
        <p:spPr>
          <a:xfrm>
            <a:off x="0" y="1418131"/>
            <a:ext cx="9144003" cy="245964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A4E97">
            <a:alpha val="14620"/>
          </a:srgbClr>
        </a:solidFill>
      </p:bgPr>
    </p:bg>
    <p:spTree>
      <p:nvGrpSpPr>
        <p:cNvPr id="119" name="Shape 119"/>
        <p:cNvGrpSpPr/>
        <p:nvPr/>
      </p:nvGrpSpPr>
      <p:grpSpPr>
        <a:xfrm>
          <a:off x="0" y="0"/>
          <a:ext cx="0" cy="0"/>
          <a:chOff x="0" y="0"/>
          <a:chExt cx="0" cy="0"/>
        </a:xfrm>
      </p:grpSpPr>
      <p:sp>
        <p:nvSpPr>
          <p:cNvPr id="120" name="Shape 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a:solidFill>
                  <a:srgbClr val="0A4E97"/>
                </a:solidFill>
                <a:latin typeface="Montserrat"/>
                <a:ea typeface="Montserrat"/>
                <a:cs typeface="Montserrat"/>
                <a:sym typeface="Montserrat"/>
              </a:rPr>
              <a:t>Customers</a:t>
            </a:r>
            <a:endParaRPr>
              <a:solidFill>
                <a:srgbClr val="0A4E97"/>
              </a:solidFill>
            </a:endParaRPr>
          </a:p>
        </p:txBody>
      </p:sp>
      <p:sp>
        <p:nvSpPr>
          <p:cNvPr id="121" name="Shape 121"/>
          <p:cNvSpPr txBox="1"/>
          <p:nvPr>
            <p:ph idx="1" type="body"/>
          </p:nvPr>
        </p:nvSpPr>
        <p:spPr>
          <a:xfrm>
            <a:off x="1837775" y="3375025"/>
            <a:ext cx="2245500" cy="860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073763"/>
                </a:solidFill>
                <a:latin typeface="Montserrat"/>
                <a:ea typeface="Montserrat"/>
                <a:cs typeface="Montserrat"/>
                <a:sym typeface="Montserrat"/>
              </a:rPr>
              <a:t>Food and drinks manufacturers</a:t>
            </a:r>
            <a:endParaRPr>
              <a:solidFill>
                <a:srgbClr val="073763"/>
              </a:solidFill>
              <a:latin typeface="Montserrat"/>
              <a:ea typeface="Montserrat"/>
              <a:cs typeface="Montserrat"/>
              <a:sym typeface="Montserrat"/>
            </a:endParaRPr>
          </a:p>
        </p:txBody>
      </p:sp>
      <p:sp>
        <p:nvSpPr>
          <p:cNvPr id="122" name="Shape 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sp>
        <p:nvSpPr>
          <p:cNvPr id="123" name="Shape 123"/>
          <p:cNvSpPr txBox="1"/>
          <p:nvPr/>
        </p:nvSpPr>
        <p:spPr>
          <a:xfrm>
            <a:off x="1811675" y="1601563"/>
            <a:ext cx="2297700" cy="7704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sz="1800">
                <a:solidFill>
                  <a:srgbClr val="073763"/>
                </a:solidFill>
                <a:latin typeface="Montserrat"/>
                <a:ea typeface="Montserrat"/>
                <a:cs typeface="Montserrat"/>
                <a:sym typeface="Montserrat"/>
              </a:rPr>
              <a:t>Pharmaceuticals manufacturers</a:t>
            </a:r>
            <a:endParaRPr sz="1800">
              <a:solidFill>
                <a:srgbClr val="073763"/>
              </a:solidFill>
              <a:latin typeface="Montserrat"/>
              <a:ea typeface="Montserrat"/>
              <a:cs typeface="Montserrat"/>
              <a:sym typeface="Montserrat"/>
            </a:endParaRPr>
          </a:p>
          <a:p>
            <a:pPr indent="0" lvl="0" marL="0" rtl="0">
              <a:spcBef>
                <a:spcPts val="1600"/>
              </a:spcBef>
              <a:spcAft>
                <a:spcPts val="0"/>
              </a:spcAft>
              <a:buNone/>
            </a:pPr>
            <a:r>
              <a:t/>
            </a:r>
            <a:endParaRPr>
              <a:solidFill>
                <a:srgbClr val="073763"/>
              </a:solidFill>
              <a:latin typeface="Montserrat"/>
              <a:ea typeface="Montserrat"/>
              <a:cs typeface="Montserrat"/>
              <a:sym typeface="Montserrat"/>
            </a:endParaRPr>
          </a:p>
        </p:txBody>
      </p:sp>
      <p:sp>
        <p:nvSpPr>
          <p:cNvPr id="124" name="Shape 124"/>
          <p:cNvSpPr txBox="1"/>
          <p:nvPr/>
        </p:nvSpPr>
        <p:spPr>
          <a:xfrm>
            <a:off x="6330450" y="1626780"/>
            <a:ext cx="2622300" cy="7200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lang="en-GB" sz="1800">
                <a:solidFill>
                  <a:srgbClr val="073763"/>
                </a:solidFill>
                <a:latin typeface="Montserrat"/>
                <a:ea typeface="Montserrat"/>
                <a:cs typeface="Montserrat"/>
                <a:sym typeface="Montserrat"/>
              </a:rPr>
              <a:t>Piping/ factory manufacturers</a:t>
            </a:r>
            <a:endParaRPr sz="1800">
              <a:solidFill>
                <a:srgbClr val="073763"/>
              </a:solidFill>
              <a:latin typeface="Montserrat"/>
              <a:ea typeface="Montserrat"/>
              <a:cs typeface="Montserrat"/>
              <a:sym typeface="Montserrat"/>
            </a:endParaRPr>
          </a:p>
          <a:p>
            <a:pPr indent="0" lvl="0" marL="0" rtl="0">
              <a:spcBef>
                <a:spcPts val="1600"/>
              </a:spcBef>
              <a:spcAft>
                <a:spcPts val="0"/>
              </a:spcAft>
              <a:buNone/>
            </a:pPr>
            <a:r>
              <a:t/>
            </a:r>
            <a:endParaRPr>
              <a:solidFill>
                <a:srgbClr val="073763"/>
              </a:solidFill>
              <a:latin typeface="Montserrat"/>
              <a:ea typeface="Montserrat"/>
              <a:cs typeface="Montserrat"/>
              <a:sym typeface="Montserrat"/>
            </a:endParaRPr>
          </a:p>
        </p:txBody>
      </p:sp>
      <p:sp>
        <p:nvSpPr>
          <p:cNvPr id="125" name="Shape 125"/>
          <p:cNvSpPr txBox="1"/>
          <p:nvPr/>
        </p:nvSpPr>
        <p:spPr>
          <a:xfrm>
            <a:off x="6330450" y="3375025"/>
            <a:ext cx="2207400" cy="8607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1600"/>
              </a:spcAft>
              <a:buNone/>
            </a:pPr>
            <a:r>
              <a:rPr lang="en-GB" sz="1800">
                <a:solidFill>
                  <a:srgbClr val="073763"/>
                </a:solidFill>
                <a:latin typeface="Montserrat"/>
                <a:ea typeface="Montserrat"/>
                <a:cs typeface="Montserrat"/>
                <a:sym typeface="Montserrat"/>
              </a:rPr>
              <a:t>Test and research facilities </a:t>
            </a:r>
            <a:endParaRPr>
              <a:solidFill>
                <a:srgbClr val="073763"/>
              </a:solidFill>
              <a:latin typeface="Montserrat"/>
              <a:ea typeface="Montserrat"/>
              <a:cs typeface="Montserrat"/>
              <a:sym typeface="Montserrat"/>
            </a:endParaRPr>
          </a:p>
        </p:txBody>
      </p:sp>
      <p:cxnSp>
        <p:nvCxnSpPr>
          <p:cNvPr id="126" name="Shape 126"/>
          <p:cNvCxnSpPr/>
          <p:nvPr/>
        </p:nvCxnSpPr>
        <p:spPr>
          <a:xfrm>
            <a:off x="291525" y="2921975"/>
            <a:ext cx="8489100" cy="0"/>
          </a:xfrm>
          <a:prstGeom prst="straightConnector1">
            <a:avLst/>
          </a:prstGeom>
          <a:noFill/>
          <a:ln cap="flat" cmpd="sng" w="9525">
            <a:solidFill>
              <a:srgbClr val="073763"/>
            </a:solidFill>
            <a:prstDash val="solid"/>
            <a:round/>
            <a:headEnd len="med" w="med" type="none"/>
            <a:tailEnd len="med" w="med" type="none"/>
          </a:ln>
        </p:spPr>
      </p:cxnSp>
      <p:cxnSp>
        <p:nvCxnSpPr>
          <p:cNvPr id="127" name="Shape 127"/>
          <p:cNvCxnSpPr/>
          <p:nvPr/>
        </p:nvCxnSpPr>
        <p:spPr>
          <a:xfrm>
            <a:off x="4359125" y="1124325"/>
            <a:ext cx="0" cy="3804000"/>
          </a:xfrm>
          <a:prstGeom prst="straightConnector1">
            <a:avLst/>
          </a:prstGeom>
          <a:noFill/>
          <a:ln cap="flat" cmpd="sng" w="9525">
            <a:solidFill>
              <a:srgbClr val="073763"/>
            </a:solidFill>
            <a:prstDash val="solid"/>
            <a:round/>
            <a:headEnd len="med" w="med" type="none"/>
            <a:tailEnd len="med" w="med" type="none"/>
          </a:ln>
        </p:spPr>
      </p:cxnSp>
      <p:pic>
        <p:nvPicPr>
          <p:cNvPr id="128" name="Shape 128"/>
          <p:cNvPicPr preferRelativeResize="0"/>
          <p:nvPr/>
        </p:nvPicPr>
        <p:blipFill>
          <a:blip r:embed="rId3">
            <a:alphaModFix/>
          </a:blip>
          <a:stretch>
            <a:fillRect/>
          </a:stretch>
        </p:blipFill>
        <p:spPr>
          <a:xfrm>
            <a:off x="7989611" y="76200"/>
            <a:ext cx="1078190" cy="325875"/>
          </a:xfrm>
          <a:prstGeom prst="rect">
            <a:avLst/>
          </a:prstGeom>
          <a:noFill/>
          <a:ln>
            <a:noFill/>
          </a:ln>
        </p:spPr>
      </p:pic>
      <p:pic>
        <p:nvPicPr>
          <p:cNvPr id="129" name="Shape 129"/>
          <p:cNvPicPr preferRelativeResize="0"/>
          <p:nvPr/>
        </p:nvPicPr>
        <p:blipFill>
          <a:blip r:embed="rId4">
            <a:alphaModFix/>
          </a:blip>
          <a:stretch>
            <a:fillRect/>
          </a:stretch>
        </p:blipFill>
        <p:spPr>
          <a:xfrm>
            <a:off x="525288" y="1434033"/>
            <a:ext cx="1069750" cy="1071634"/>
          </a:xfrm>
          <a:prstGeom prst="rect">
            <a:avLst/>
          </a:prstGeom>
          <a:noFill/>
          <a:ln>
            <a:noFill/>
          </a:ln>
        </p:spPr>
      </p:pic>
      <p:pic>
        <p:nvPicPr>
          <p:cNvPr id="130" name="Shape 130"/>
          <p:cNvPicPr preferRelativeResize="0"/>
          <p:nvPr/>
        </p:nvPicPr>
        <p:blipFill>
          <a:blip r:embed="rId5">
            <a:alphaModFix/>
          </a:blip>
          <a:stretch>
            <a:fillRect/>
          </a:stretch>
        </p:blipFill>
        <p:spPr>
          <a:xfrm>
            <a:off x="4963500" y="1447675"/>
            <a:ext cx="1078200" cy="1078200"/>
          </a:xfrm>
          <a:prstGeom prst="rect">
            <a:avLst/>
          </a:prstGeom>
          <a:noFill/>
          <a:ln>
            <a:noFill/>
          </a:ln>
        </p:spPr>
      </p:pic>
      <p:pic>
        <p:nvPicPr>
          <p:cNvPr id="131" name="Shape 131"/>
          <p:cNvPicPr preferRelativeResize="0"/>
          <p:nvPr/>
        </p:nvPicPr>
        <p:blipFill>
          <a:blip r:embed="rId6">
            <a:alphaModFix/>
          </a:blip>
          <a:stretch>
            <a:fillRect/>
          </a:stretch>
        </p:blipFill>
        <p:spPr>
          <a:xfrm>
            <a:off x="521087" y="3266275"/>
            <a:ext cx="1078200" cy="1078200"/>
          </a:xfrm>
          <a:prstGeom prst="rect">
            <a:avLst/>
          </a:prstGeom>
          <a:noFill/>
          <a:ln>
            <a:noFill/>
          </a:ln>
        </p:spPr>
      </p:pic>
      <p:pic>
        <p:nvPicPr>
          <p:cNvPr id="132" name="Shape 132"/>
          <p:cNvPicPr preferRelativeResize="0"/>
          <p:nvPr/>
        </p:nvPicPr>
        <p:blipFill>
          <a:blip r:embed="rId7">
            <a:alphaModFix/>
          </a:blip>
          <a:stretch>
            <a:fillRect/>
          </a:stretch>
        </p:blipFill>
        <p:spPr>
          <a:xfrm>
            <a:off x="4967725" y="3283050"/>
            <a:ext cx="1069750" cy="1069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a:solidFill>
                  <a:srgbClr val="0A4E97"/>
                </a:solidFill>
                <a:latin typeface="Montserrat"/>
                <a:ea typeface="Montserrat"/>
                <a:cs typeface="Montserrat"/>
                <a:sym typeface="Montserrat"/>
              </a:rPr>
              <a:t>Competition</a:t>
            </a:r>
            <a:endParaRPr>
              <a:solidFill>
                <a:srgbClr val="0A4E97"/>
              </a:solidFill>
            </a:endParaRPr>
          </a:p>
        </p:txBody>
      </p:sp>
      <p:sp>
        <p:nvSpPr>
          <p:cNvPr id="138" name="Shape 138"/>
          <p:cNvSpPr txBox="1"/>
          <p:nvPr>
            <p:ph idx="1" type="body"/>
          </p:nvPr>
        </p:nvSpPr>
        <p:spPr>
          <a:xfrm>
            <a:off x="615875" y="1219050"/>
            <a:ext cx="4793100" cy="3416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a:solidFill>
                  <a:srgbClr val="073763"/>
                </a:solidFill>
                <a:latin typeface="Montserrat"/>
                <a:ea typeface="Montserrat"/>
                <a:cs typeface="Montserrat"/>
                <a:sym typeface="Montserrat"/>
              </a:rPr>
              <a:t>Mobile CIP for food industry:</a:t>
            </a:r>
            <a:endParaRPr>
              <a:solidFill>
                <a:srgbClr val="073763"/>
              </a:solidFill>
              <a:latin typeface="Montserrat"/>
              <a:ea typeface="Montserrat"/>
              <a:cs typeface="Montserrat"/>
              <a:sym typeface="Montserrat"/>
            </a:endParaRPr>
          </a:p>
          <a:p>
            <a:pPr indent="-330200" lvl="0" marL="457200" rtl="0">
              <a:spcBef>
                <a:spcPts val="1600"/>
              </a:spcBef>
              <a:spcAft>
                <a:spcPts val="0"/>
              </a:spcAft>
              <a:buClr>
                <a:srgbClr val="073763"/>
              </a:buClr>
              <a:buSzPts val="1600"/>
              <a:buFont typeface="Montserrat"/>
              <a:buChar char="●"/>
            </a:pPr>
            <a:r>
              <a:rPr i="1" lang="en-GB" sz="1600">
                <a:solidFill>
                  <a:srgbClr val="073763"/>
                </a:solidFill>
                <a:latin typeface="Montserrat"/>
                <a:ea typeface="Montserrat"/>
                <a:cs typeface="Montserrat"/>
                <a:sym typeface="Montserrat"/>
              </a:rPr>
              <a:t>Not applicable to Pharma industry</a:t>
            </a:r>
            <a:endParaRPr i="1" sz="1600">
              <a:solidFill>
                <a:srgbClr val="073763"/>
              </a:solidFill>
              <a:latin typeface="Montserrat"/>
              <a:ea typeface="Montserrat"/>
              <a:cs typeface="Montserrat"/>
              <a:sym typeface="Montserrat"/>
            </a:endParaRPr>
          </a:p>
          <a:p>
            <a:pPr indent="-330200" lvl="0" marL="457200" rtl="0">
              <a:spcBef>
                <a:spcPts val="0"/>
              </a:spcBef>
              <a:spcAft>
                <a:spcPts val="0"/>
              </a:spcAft>
              <a:buClr>
                <a:srgbClr val="073763"/>
              </a:buClr>
              <a:buSzPts val="1600"/>
              <a:buFont typeface="Montserrat"/>
              <a:buChar char="●"/>
            </a:pPr>
            <a:r>
              <a:rPr i="1" lang="en-GB" sz="1600">
                <a:solidFill>
                  <a:srgbClr val="073763"/>
                </a:solidFill>
                <a:latin typeface="Montserrat"/>
                <a:ea typeface="Montserrat"/>
                <a:cs typeface="Montserrat"/>
                <a:sym typeface="Montserrat"/>
              </a:rPr>
              <a:t>Passivation Underdeveloped</a:t>
            </a:r>
            <a:endParaRPr i="1" sz="1600">
              <a:solidFill>
                <a:srgbClr val="073763"/>
              </a:solidFill>
              <a:latin typeface="Montserrat"/>
              <a:ea typeface="Montserrat"/>
              <a:cs typeface="Montserrat"/>
              <a:sym typeface="Montserrat"/>
            </a:endParaRPr>
          </a:p>
          <a:p>
            <a:pPr indent="0" lvl="0" marL="0" rtl="0">
              <a:spcBef>
                <a:spcPts val="1600"/>
              </a:spcBef>
              <a:spcAft>
                <a:spcPts val="0"/>
              </a:spcAft>
              <a:buNone/>
            </a:pPr>
            <a:r>
              <a:t/>
            </a:r>
            <a:endParaRPr sz="600">
              <a:solidFill>
                <a:srgbClr val="073763"/>
              </a:solidFill>
              <a:latin typeface="Montserrat"/>
              <a:ea typeface="Montserrat"/>
              <a:cs typeface="Montserrat"/>
              <a:sym typeface="Montserrat"/>
            </a:endParaRPr>
          </a:p>
          <a:p>
            <a:pPr indent="0" lvl="0" marL="0" rtl="0">
              <a:spcBef>
                <a:spcPts val="1600"/>
              </a:spcBef>
              <a:spcAft>
                <a:spcPts val="0"/>
              </a:spcAft>
              <a:buNone/>
            </a:pPr>
            <a:r>
              <a:t/>
            </a:r>
            <a:endParaRPr sz="600">
              <a:solidFill>
                <a:srgbClr val="073763"/>
              </a:solidFill>
              <a:latin typeface="Montserrat"/>
              <a:ea typeface="Montserrat"/>
              <a:cs typeface="Montserrat"/>
              <a:sym typeface="Montserrat"/>
            </a:endParaRPr>
          </a:p>
          <a:p>
            <a:pPr indent="0" lvl="0" marL="0" rtl="0">
              <a:spcBef>
                <a:spcPts val="1600"/>
              </a:spcBef>
              <a:spcAft>
                <a:spcPts val="0"/>
              </a:spcAft>
              <a:buNone/>
            </a:pPr>
            <a:r>
              <a:t/>
            </a:r>
            <a:endParaRPr sz="600">
              <a:solidFill>
                <a:srgbClr val="073763"/>
              </a:solidFill>
              <a:latin typeface="Montserrat"/>
              <a:ea typeface="Montserrat"/>
              <a:cs typeface="Montserrat"/>
              <a:sym typeface="Montserrat"/>
            </a:endParaRPr>
          </a:p>
          <a:p>
            <a:pPr indent="0" lvl="0" marL="0" rtl="0">
              <a:spcBef>
                <a:spcPts val="1600"/>
              </a:spcBef>
              <a:spcAft>
                <a:spcPts val="0"/>
              </a:spcAft>
              <a:buNone/>
            </a:pPr>
            <a:r>
              <a:rPr lang="en-GB">
                <a:solidFill>
                  <a:srgbClr val="073763"/>
                </a:solidFill>
                <a:latin typeface="Montserrat"/>
                <a:ea typeface="Montserrat"/>
                <a:cs typeface="Montserrat"/>
                <a:sym typeface="Montserrat"/>
              </a:rPr>
              <a:t>By-hand operations</a:t>
            </a:r>
            <a:endParaRPr>
              <a:solidFill>
                <a:srgbClr val="073763"/>
              </a:solidFill>
              <a:latin typeface="Montserrat"/>
              <a:ea typeface="Montserrat"/>
              <a:cs typeface="Montserrat"/>
              <a:sym typeface="Montserrat"/>
            </a:endParaRPr>
          </a:p>
          <a:p>
            <a:pPr indent="-342900" lvl="0" marL="457200" rtl="0">
              <a:spcBef>
                <a:spcPts val="1600"/>
              </a:spcBef>
              <a:spcAft>
                <a:spcPts val="0"/>
              </a:spcAft>
              <a:buClr>
                <a:srgbClr val="073763"/>
              </a:buClr>
              <a:buSzPts val="1800"/>
              <a:buFont typeface="Montserrat"/>
              <a:buChar char="●"/>
            </a:pPr>
            <a:r>
              <a:rPr i="1" lang="en-GB">
                <a:solidFill>
                  <a:srgbClr val="073763"/>
                </a:solidFill>
                <a:latin typeface="Montserrat"/>
                <a:ea typeface="Montserrat"/>
                <a:cs typeface="Montserrat"/>
                <a:sym typeface="Montserrat"/>
              </a:rPr>
              <a:t>Less reliable</a:t>
            </a:r>
            <a:endParaRPr i="1">
              <a:solidFill>
                <a:srgbClr val="073763"/>
              </a:solidFill>
              <a:latin typeface="Montserrat"/>
              <a:ea typeface="Montserrat"/>
              <a:cs typeface="Montserrat"/>
              <a:sym typeface="Montserrat"/>
            </a:endParaRPr>
          </a:p>
          <a:p>
            <a:pPr indent="-342900" lvl="0" marL="457200" rtl="0">
              <a:spcBef>
                <a:spcPts val="0"/>
              </a:spcBef>
              <a:spcAft>
                <a:spcPts val="0"/>
              </a:spcAft>
              <a:buClr>
                <a:srgbClr val="073763"/>
              </a:buClr>
              <a:buSzPts val="1800"/>
              <a:buFont typeface="Montserrat"/>
              <a:buChar char="●"/>
            </a:pPr>
            <a:r>
              <a:rPr i="1" lang="en-GB">
                <a:solidFill>
                  <a:srgbClr val="073763"/>
                </a:solidFill>
                <a:latin typeface="Montserrat"/>
                <a:ea typeface="Montserrat"/>
                <a:cs typeface="Montserrat"/>
                <a:sym typeface="Montserrat"/>
              </a:rPr>
              <a:t>No digitalization</a:t>
            </a:r>
            <a:endParaRPr i="1">
              <a:solidFill>
                <a:srgbClr val="073763"/>
              </a:solidFill>
              <a:latin typeface="Montserrat"/>
              <a:ea typeface="Montserrat"/>
              <a:cs typeface="Montserrat"/>
              <a:sym typeface="Montserrat"/>
            </a:endParaRPr>
          </a:p>
        </p:txBody>
      </p:sp>
      <p:sp>
        <p:nvSpPr>
          <p:cNvPr id="139" name="Shape 1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140" name="Shape 140"/>
          <p:cNvPicPr preferRelativeResize="0"/>
          <p:nvPr/>
        </p:nvPicPr>
        <p:blipFill rotWithShape="1">
          <a:blip r:embed="rId3">
            <a:alphaModFix/>
          </a:blip>
          <a:srcRect b="14022" l="4586" r="4404" t="30465"/>
          <a:stretch/>
        </p:blipFill>
        <p:spPr>
          <a:xfrm>
            <a:off x="6114800" y="679475"/>
            <a:ext cx="2200250" cy="539575"/>
          </a:xfrm>
          <a:prstGeom prst="rect">
            <a:avLst/>
          </a:prstGeom>
          <a:noFill/>
          <a:ln>
            <a:noFill/>
          </a:ln>
        </p:spPr>
      </p:pic>
      <p:pic>
        <p:nvPicPr>
          <p:cNvPr id="141" name="Shape 141"/>
          <p:cNvPicPr preferRelativeResize="0"/>
          <p:nvPr/>
        </p:nvPicPr>
        <p:blipFill rotWithShape="1">
          <a:blip r:embed="rId4">
            <a:alphaModFix/>
          </a:blip>
          <a:srcRect b="18573" l="10385" r="4904" t="0"/>
          <a:stretch/>
        </p:blipFill>
        <p:spPr>
          <a:xfrm>
            <a:off x="6582975" y="1274813"/>
            <a:ext cx="1432675" cy="823625"/>
          </a:xfrm>
          <a:prstGeom prst="rect">
            <a:avLst/>
          </a:prstGeom>
          <a:noFill/>
          <a:ln>
            <a:noFill/>
          </a:ln>
        </p:spPr>
      </p:pic>
      <p:pic>
        <p:nvPicPr>
          <p:cNvPr id="142" name="Shape 142"/>
          <p:cNvPicPr preferRelativeResize="0"/>
          <p:nvPr/>
        </p:nvPicPr>
        <p:blipFill rotWithShape="1">
          <a:blip r:embed="rId5">
            <a:alphaModFix/>
          </a:blip>
          <a:srcRect b="15240" l="7229" r="2632" t="-1247"/>
          <a:stretch/>
        </p:blipFill>
        <p:spPr>
          <a:xfrm>
            <a:off x="5856189" y="2167650"/>
            <a:ext cx="2886237" cy="539575"/>
          </a:xfrm>
          <a:prstGeom prst="rect">
            <a:avLst/>
          </a:prstGeom>
          <a:noFill/>
          <a:ln>
            <a:noFill/>
          </a:ln>
        </p:spPr>
      </p:pic>
      <p:pic>
        <p:nvPicPr>
          <p:cNvPr id="143" name="Shape 143"/>
          <p:cNvPicPr preferRelativeResize="0"/>
          <p:nvPr/>
        </p:nvPicPr>
        <p:blipFill rotWithShape="1">
          <a:blip r:embed="rId6">
            <a:alphaModFix/>
          </a:blip>
          <a:srcRect b="0" l="0" r="0" t="9115"/>
          <a:stretch/>
        </p:blipFill>
        <p:spPr>
          <a:xfrm>
            <a:off x="6083274" y="3382375"/>
            <a:ext cx="2263301" cy="505137"/>
          </a:xfrm>
          <a:prstGeom prst="rect">
            <a:avLst/>
          </a:prstGeom>
          <a:noFill/>
          <a:ln>
            <a:noFill/>
          </a:ln>
        </p:spPr>
      </p:pic>
      <p:pic>
        <p:nvPicPr>
          <p:cNvPr id="144" name="Shape 144"/>
          <p:cNvPicPr preferRelativeResize="0"/>
          <p:nvPr/>
        </p:nvPicPr>
        <p:blipFill rotWithShape="1">
          <a:blip r:embed="rId7">
            <a:alphaModFix/>
          </a:blip>
          <a:srcRect b="23176" l="0" r="0" t="20114"/>
          <a:stretch/>
        </p:blipFill>
        <p:spPr>
          <a:xfrm>
            <a:off x="5795515" y="4072825"/>
            <a:ext cx="2776285" cy="393600"/>
          </a:xfrm>
          <a:prstGeom prst="rect">
            <a:avLst/>
          </a:prstGeom>
          <a:noFill/>
          <a:ln>
            <a:noFill/>
          </a:ln>
        </p:spPr>
      </p:pic>
      <p:cxnSp>
        <p:nvCxnSpPr>
          <p:cNvPr id="145" name="Shape 145"/>
          <p:cNvCxnSpPr/>
          <p:nvPr/>
        </p:nvCxnSpPr>
        <p:spPr>
          <a:xfrm>
            <a:off x="311700" y="3082900"/>
            <a:ext cx="8489100" cy="0"/>
          </a:xfrm>
          <a:prstGeom prst="straightConnector1">
            <a:avLst/>
          </a:prstGeom>
          <a:noFill/>
          <a:ln cap="flat" cmpd="sng" w="9525">
            <a:solidFill>
              <a:srgbClr val="073763"/>
            </a:solidFill>
            <a:prstDash val="solid"/>
            <a:round/>
            <a:headEnd len="med" w="med" type="none"/>
            <a:tailEnd len="med" w="med" type="none"/>
          </a:ln>
        </p:spPr>
      </p:cxnSp>
      <p:pic>
        <p:nvPicPr>
          <p:cNvPr id="146" name="Shape 146"/>
          <p:cNvPicPr preferRelativeResize="0"/>
          <p:nvPr/>
        </p:nvPicPr>
        <p:blipFill>
          <a:blip r:embed="rId8">
            <a:alphaModFix/>
          </a:blip>
          <a:stretch>
            <a:fillRect/>
          </a:stretch>
        </p:blipFill>
        <p:spPr>
          <a:xfrm>
            <a:off x="7989611" y="76200"/>
            <a:ext cx="1078190" cy="325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GB">
                <a:solidFill>
                  <a:srgbClr val="0A4E97"/>
                </a:solidFill>
                <a:latin typeface="Montserrat"/>
                <a:ea typeface="Montserrat"/>
                <a:cs typeface="Montserrat"/>
                <a:sym typeface="Montserrat"/>
              </a:rPr>
              <a:t>Business Model</a:t>
            </a:r>
            <a:endParaRPr b="1">
              <a:solidFill>
                <a:srgbClr val="0A4E97"/>
              </a:solidFill>
              <a:latin typeface="Montserrat"/>
              <a:ea typeface="Montserrat"/>
              <a:cs typeface="Montserrat"/>
              <a:sym typeface="Montserrat"/>
            </a:endParaRPr>
          </a:p>
        </p:txBody>
      </p:sp>
      <p:sp>
        <p:nvSpPr>
          <p:cNvPr id="152" name="Shape 1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153" name="Shape 153"/>
          <p:cNvPicPr preferRelativeResize="0"/>
          <p:nvPr/>
        </p:nvPicPr>
        <p:blipFill>
          <a:blip r:embed="rId3">
            <a:alphaModFix/>
          </a:blip>
          <a:stretch>
            <a:fillRect/>
          </a:stretch>
        </p:blipFill>
        <p:spPr>
          <a:xfrm>
            <a:off x="7989611" y="76200"/>
            <a:ext cx="1078190" cy="325875"/>
          </a:xfrm>
          <a:prstGeom prst="rect">
            <a:avLst/>
          </a:prstGeom>
          <a:noFill/>
          <a:ln>
            <a:noFill/>
          </a:ln>
        </p:spPr>
      </p:pic>
      <p:sp>
        <p:nvSpPr>
          <p:cNvPr id="154" name="Shape 154"/>
          <p:cNvSpPr txBox="1"/>
          <p:nvPr/>
        </p:nvSpPr>
        <p:spPr>
          <a:xfrm>
            <a:off x="417350" y="273175"/>
            <a:ext cx="4371000" cy="510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pic>
        <p:nvPicPr>
          <p:cNvPr id="155" name="Shape 155"/>
          <p:cNvPicPr preferRelativeResize="0"/>
          <p:nvPr/>
        </p:nvPicPr>
        <p:blipFill>
          <a:blip r:embed="rId4">
            <a:alphaModFix/>
          </a:blip>
          <a:stretch>
            <a:fillRect/>
          </a:stretch>
        </p:blipFill>
        <p:spPr>
          <a:xfrm>
            <a:off x="417346" y="1293950"/>
            <a:ext cx="4603110" cy="3369277"/>
          </a:xfrm>
          <a:prstGeom prst="rect">
            <a:avLst/>
          </a:prstGeom>
          <a:noFill/>
          <a:ln>
            <a:noFill/>
          </a:ln>
        </p:spPr>
      </p:pic>
      <p:pic>
        <p:nvPicPr>
          <p:cNvPr id="156" name="Shape 156"/>
          <p:cNvPicPr preferRelativeResize="0"/>
          <p:nvPr/>
        </p:nvPicPr>
        <p:blipFill>
          <a:blip r:embed="rId5">
            <a:alphaModFix/>
          </a:blip>
          <a:stretch>
            <a:fillRect/>
          </a:stretch>
        </p:blipFill>
        <p:spPr>
          <a:xfrm>
            <a:off x="5742600" y="1484127"/>
            <a:ext cx="3175350" cy="2712700"/>
          </a:xfrm>
          <a:prstGeom prst="rect">
            <a:avLst/>
          </a:prstGeom>
          <a:noFill/>
          <a:ln>
            <a:noFill/>
          </a:ln>
        </p:spPr>
      </p:pic>
      <p:cxnSp>
        <p:nvCxnSpPr>
          <p:cNvPr id="157" name="Shape 157"/>
          <p:cNvCxnSpPr/>
          <p:nvPr/>
        </p:nvCxnSpPr>
        <p:spPr>
          <a:xfrm>
            <a:off x="5358375" y="1076588"/>
            <a:ext cx="0" cy="3804000"/>
          </a:xfrm>
          <a:prstGeom prst="straightConnector1">
            <a:avLst/>
          </a:prstGeom>
          <a:noFill/>
          <a:ln cap="flat" cmpd="sng" w="9525">
            <a:solidFill>
              <a:srgbClr val="073763"/>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Shape 1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solidFill>
                  <a:srgbClr val="0A4E97"/>
                </a:solidFill>
                <a:latin typeface="Montserrat"/>
                <a:ea typeface="Montserrat"/>
                <a:cs typeface="Montserrat"/>
                <a:sym typeface="Montserrat"/>
              </a:rPr>
              <a:t>Finances</a:t>
            </a:r>
            <a:endParaRPr>
              <a:solidFill>
                <a:srgbClr val="0A4E97"/>
              </a:solidFill>
            </a:endParaRPr>
          </a:p>
        </p:txBody>
      </p:sp>
      <p:sp>
        <p:nvSpPr>
          <p:cNvPr id="163" name="Shape 163"/>
          <p:cNvSpPr txBox="1"/>
          <p:nvPr/>
        </p:nvSpPr>
        <p:spPr>
          <a:xfrm>
            <a:off x="208875" y="1013900"/>
            <a:ext cx="1422900" cy="339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164" name="Shape 1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spcBef>
                <a:spcPts val="0"/>
              </a:spcBef>
              <a:spcAft>
                <a:spcPts val="0"/>
              </a:spcAft>
              <a:buNone/>
            </a:pPr>
            <a:fld id="{00000000-1234-1234-1234-123412341234}" type="slidenum">
              <a:rPr lang="en-GB"/>
              <a:t>‹#›</a:t>
            </a:fld>
            <a:endParaRPr/>
          </a:p>
        </p:txBody>
      </p:sp>
      <p:pic>
        <p:nvPicPr>
          <p:cNvPr id="165" name="Shape 165"/>
          <p:cNvPicPr preferRelativeResize="0"/>
          <p:nvPr/>
        </p:nvPicPr>
        <p:blipFill>
          <a:blip r:embed="rId3">
            <a:alphaModFix/>
          </a:blip>
          <a:stretch>
            <a:fillRect/>
          </a:stretch>
        </p:blipFill>
        <p:spPr>
          <a:xfrm>
            <a:off x="7989611" y="76200"/>
            <a:ext cx="1078190" cy="325875"/>
          </a:xfrm>
          <a:prstGeom prst="rect">
            <a:avLst/>
          </a:prstGeom>
          <a:noFill/>
          <a:ln>
            <a:noFill/>
          </a:ln>
        </p:spPr>
      </p:pic>
      <p:sp>
        <p:nvSpPr>
          <p:cNvPr id="166" name="Shape 166"/>
          <p:cNvSpPr txBox="1"/>
          <p:nvPr/>
        </p:nvSpPr>
        <p:spPr>
          <a:xfrm>
            <a:off x="306725" y="3118250"/>
            <a:ext cx="2333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a:solidFill>
                  <a:srgbClr val="073763"/>
                </a:solidFill>
                <a:latin typeface="Montserrat"/>
                <a:ea typeface="Montserrat"/>
                <a:cs typeface="Montserrat"/>
                <a:sym typeface="Montserrat"/>
              </a:rPr>
              <a:t>Negative accumulated </a:t>
            </a:r>
            <a:endParaRPr>
              <a:solidFill>
                <a:srgbClr val="073763"/>
              </a:solidFill>
              <a:latin typeface="Montserrat"/>
              <a:ea typeface="Montserrat"/>
              <a:cs typeface="Montserrat"/>
              <a:sym typeface="Montserrat"/>
            </a:endParaRPr>
          </a:p>
          <a:p>
            <a:pPr indent="0" lvl="0" marL="0" rtl="0" algn="ctr">
              <a:lnSpc>
                <a:spcPct val="115000"/>
              </a:lnSpc>
              <a:spcBef>
                <a:spcPts val="0"/>
              </a:spcBef>
              <a:spcAft>
                <a:spcPts val="0"/>
              </a:spcAft>
              <a:buNone/>
            </a:pPr>
            <a:r>
              <a:rPr lang="en-GB">
                <a:solidFill>
                  <a:srgbClr val="073763"/>
                </a:solidFill>
                <a:latin typeface="Montserrat"/>
                <a:ea typeface="Montserrat"/>
                <a:cs typeface="Montserrat"/>
                <a:sym typeface="Montserrat"/>
              </a:rPr>
              <a:t>  cash flows Y1 and 2</a:t>
            </a:r>
            <a:endParaRPr>
              <a:solidFill>
                <a:srgbClr val="073763"/>
              </a:solidFill>
              <a:latin typeface="Montserrat"/>
              <a:ea typeface="Montserrat"/>
              <a:cs typeface="Montserrat"/>
              <a:sym typeface="Montserrat"/>
            </a:endParaRPr>
          </a:p>
        </p:txBody>
      </p:sp>
      <p:sp>
        <p:nvSpPr>
          <p:cNvPr id="167" name="Shape 167"/>
          <p:cNvSpPr txBox="1"/>
          <p:nvPr/>
        </p:nvSpPr>
        <p:spPr>
          <a:xfrm>
            <a:off x="3182250" y="3139700"/>
            <a:ext cx="2178600" cy="5298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GB">
                <a:solidFill>
                  <a:srgbClr val="073763"/>
                </a:solidFill>
                <a:latin typeface="Montserrat"/>
                <a:ea typeface="Montserrat"/>
                <a:cs typeface="Montserrat"/>
                <a:sym typeface="Montserrat"/>
              </a:rPr>
              <a:t>Positive accumulated cash flows in year 3</a:t>
            </a:r>
            <a:endParaRPr>
              <a:solidFill>
                <a:srgbClr val="073763"/>
              </a:solidFill>
              <a:latin typeface="Montserrat"/>
              <a:ea typeface="Montserrat"/>
              <a:cs typeface="Montserrat"/>
              <a:sym typeface="Montserrat"/>
            </a:endParaRPr>
          </a:p>
        </p:txBody>
      </p:sp>
      <p:sp>
        <p:nvSpPr>
          <p:cNvPr id="168" name="Shape 168"/>
          <p:cNvSpPr txBox="1"/>
          <p:nvPr/>
        </p:nvSpPr>
        <p:spPr>
          <a:xfrm>
            <a:off x="5902675" y="3139700"/>
            <a:ext cx="29346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None/>
            </a:pPr>
            <a:r>
              <a:rPr lang="en-GB">
                <a:solidFill>
                  <a:srgbClr val="073763"/>
                </a:solidFill>
                <a:latin typeface="Montserrat"/>
                <a:ea typeface="Montserrat"/>
                <a:cs typeface="Montserrat"/>
                <a:sym typeface="Montserrat"/>
              </a:rPr>
              <a:t>Negative cash flows financed by credit bank account</a:t>
            </a:r>
            <a:endParaRPr>
              <a:solidFill>
                <a:srgbClr val="073763"/>
              </a:solidFill>
              <a:latin typeface="Montserrat"/>
              <a:ea typeface="Montserrat"/>
              <a:cs typeface="Montserrat"/>
              <a:sym typeface="Montserrat"/>
            </a:endParaRPr>
          </a:p>
        </p:txBody>
      </p:sp>
      <p:pic>
        <p:nvPicPr>
          <p:cNvPr id="169" name="Shape 169"/>
          <p:cNvPicPr preferRelativeResize="0"/>
          <p:nvPr/>
        </p:nvPicPr>
        <p:blipFill>
          <a:blip r:embed="rId4">
            <a:alphaModFix/>
          </a:blip>
          <a:stretch>
            <a:fillRect/>
          </a:stretch>
        </p:blipFill>
        <p:spPr>
          <a:xfrm>
            <a:off x="849460" y="2058355"/>
            <a:ext cx="1248243" cy="824590"/>
          </a:xfrm>
          <a:prstGeom prst="rect">
            <a:avLst/>
          </a:prstGeom>
          <a:noFill/>
          <a:ln>
            <a:noFill/>
          </a:ln>
        </p:spPr>
      </p:pic>
      <p:pic>
        <p:nvPicPr>
          <p:cNvPr id="170" name="Shape 170"/>
          <p:cNvPicPr preferRelativeResize="0"/>
          <p:nvPr/>
        </p:nvPicPr>
        <p:blipFill>
          <a:blip r:embed="rId5">
            <a:alphaModFix/>
          </a:blip>
          <a:stretch>
            <a:fillRect/>
          </a:stretch>
        </p:blipFill>
        <p:spPr>
          <a:xfrm>
            <a:off x="3633135" y="2042400"/>
            <a:ext cx="1276829" cy="856500"/>
          </a:xfrm>
          <a:prstGeom prst="rect">
            <a:avLst/>
          </a:prstGeom>
          <a:noFill/>
          <a:ln>
            <a:noFill/>
          </a:ln>
        </p:spPr>
      </p:pic>
      <p:pic>
        <p:nvPicPr>
          <p:cNvPr id="171" name="Shape 171"/>
          <p:cNvPicPr preferRelativeResize="0"/>
          <p:nvPr/>
        </p:nvPicPr>
        <p:blipFill>
          <a:blip r:embed="rId6">
            <a:alphaModFix/>
          </a:blip>
          <a:stretch>
            <a:fillRect/>
          </a:stretch>
        </p:blipFill>
        <p:spPr>
          <a:xfrm>
            <a:off x="6847050" y="1893225"/>
            <a:ext cx="1148200" cy="1154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